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5" r:id="rId1"/>
  </p:sldMasterIdLst>
  <p:notesMasterIdLst>
    <p:notesMasterId r:id="rId35"/>
  </p:notesMasterIdLst>
  <p:handoutMasterIdLst>
    <p:handoutMasterId r:id="rId36"/>
  </p:handoutMasterIdLst>
  <p:sldIdLst>
    <p:sldId id="256" r:id="rId2"/>
    <p:sldId id="296" r:id="rId3"/>
    <p:sldId id="394" r:id="rId4"/>
    <p:sldId id="410" r:id="rId5"/>
    <p:sldId id="393" r:id="rId6"/>
    <p:sldId id="411" r:id="rId7"/>
    <p:sldId id="413" r:id="rId8"/>
    <p:sldId id="345" r:id="rId9"/>
    <p:sldId id="284" r:id="rId10"/>
    <p:sldId id="288" r:id="rId11"/>
    <p:sldId id="324" r:id="rId12"/>
    <p:sldId id="360" r:id="rId13"/>
    <p:sldId id="263" r:id="rId14"/>
    <p:sldId id="302" r:id="rId15"/>
    <p:sldId id="325" r:id="rId16"/>
    <p:sldId id="401" r:id="rId17"/>
    <p:sldId id="376" r:id="rId18"/>
    <p:sldId id="403" r:id="rId19"/>
    <p:sldId id="414" r:id="rId20"/>
    <p:sldId id="416" r:id="rId21"/>
    <p:sldId id="415" r:id="rId22"/>
    <p:sldId id="429" r:id="rId23"/>
    <p:sldId id="418" r:id="rId24"/>
    <p:sldId id="419" r:id="rId25"/>
    <p:sldId id="420" r:id="rId26"/>
    <p:sldId id="421" r:id="rId27"/>
    <p:sldId id="422" r:id="rId28"/>
    <p:sldId id="424" r:id="rId29"/>
    <p:sldId id="426" r:id="rId30"/>
    <p:sldId id="425" r:id="rId31"/>
    <p:sldId id="427" r:id="rId32"/>
    <p:sldId id="431" r:id="rId33"/>
    <p:sldId id="430" r:id="rId34"/>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Garamond" pitchFamily="18" charset="0"/>
        <a:ea typeface="+mn-ea"/>
        <a:cs typeface="Arial" charset="0"/>
      </a:defRPr>
    </a:lvl1pPr>
    <a:lvl2pPr marL="457200" algn="l" rtl="0" fontAlgn="base">
      <a:spcBef>
        <a:spcPct val="0"/>
      </a:spcBef>
      <a:spcAft>
        <a:spcPct val="0"/>
      </a:spcAft>
      <a:defRPr kern="1200">
        <a:solidFill>
          <a:schemeClr val="tx1"/>
        </a:solidFill>
        <a:latin typeface="Garamond" pitchFamily="18" charset="0"/>
        <a:ea typeface="+mn-ea"/>
        <a:cs typeface="Arial" charset="0"/>
      </a:defRPr>
    </a:lvl2pPr>
    <a:lvl3pPr marL="914400" algn="l" rtl="0" fontAlgn="base">
      <a:spcBef>
        <a:spcPct val="0"/>
      </a:spcBef>
      <a:spcAft>
        <a:spcPct val="0"/>
      </a:spcAft>
      <a:defRPr kern="1200">
        <a:solidFill>
          <a:schemeClr val="tx1"/>
        </a:solidFill>
        <a:latin typeface="Garamond" pitchFamily="18" charset="0"/>
        <a:ea typeface="+mn-ea"/>
        <a:cs typeface="Arial" charset="0"/>
      </a:defRPr>
    </a:lvl3pPr>
    <a:lvl4pPr marL="1371600" algn="l" rtl="0" fontAlgn="base">
      <a:spcBef>
        <a:spcPct val="0"/>
      </a:spcBef>
      <a:spcAft>
        <a:spcPct val="0"/>
      </a:spcAft>
      <a:defRPr kern="1200">
        <a:solidFill>
          <a:schemeClr val="tx1"/>
        </a:solidFill>
        <a:latin typeface="Garamond" pitchFamily="18" charset="0"/>
        <a:ea typeface="+mn-ea"/>
        <a:cs typeface="Arial" charset="0"/>
      </a:defRPr>
    </a:lvl4pPr>
    <a:lvl5pPr marL="1828800" algn="l" rtl="0" fontAlgn="base">
      <a:spcBef>
        <a:spcPct val="0"/>
      </a:spcBef>
      <a:spcAft>
        <a:spcPct val="0"/>
      </a:spcAft>
      <a:defRPr kern="1200">
        <a:solidFill>
          <a:schemeClr val="tx1"/>
        </a:solidFill>
        <a:latin typeface="Garamond" pitchFamily="18" charset="0"/>
        <a:ea typeface="+mn-ea"/>
        <a:cs typeface="Arial" charset="0"/>
      </a:defRPr>
    </a:lvl5pPr>
    <a:lvl6pPr marL="2286000" algn="l" defTabSz="914400" rtl="0" eaLnBrk="1" latinLnBrk="0" hangingPunct="1">
      <a:defRPr kern="1200">
        <a:solidFill>
          <a:schemeClr val="tx1"/>
        </a:solidFill>
        <a:latin typeface="Garamond" pitchFamily="18" charset="0"/>
        <a:ea typeface="+mn-ea"/>
        <a:cs typeface="Arial" charset="0"/>
      </a:defRPr>
    </a:lvl6pPr>
    <a:lvl7pPr marL="2743200" algn="l" defTabSz="914400" rtl="0" eaLnBrk="1" latinLnBrk="0" hangingPunct="1">
      <a:defRPr kern="1200">
        <a:solidFill>
          <a:schemeClr val="tx1"/>
        </a:solidFill>
        <a:latin typeface="Garamond" pitchFamily="18" charset="0"/>
        <a:ea typeface="+mn-ea"/>
        <a:cs typeface="Arial" charset="0"/>
      </a:defRPr>
    </a:lvl7pPr>
    <a:lvl8pPr marL="3200400" algn="l" defTabSz="914400" rtl="0" eaLnBrk="1" latinLnBrk="0" hangingPunct="1">
      <a:defRPr kern="1200">
        <a:solidFill>
          <a:schemeClr val="tx1"/>
        </a:solidFill>
        <a:latin typeface="Garamond" pitchFamily="18" charset="0"/>
        <a:ea typeface="+mn-ea"/>
        <a:cs typeface="Arial" charset="0"/>
      </a:defRPr>
    </a:lvl8pPr>
    <a:lvl9pPr marL="3657600" algn="l" defTabSz="914400" rtl="0" eaLnBrk="1" latinLnBrk="0" hangingPunct="1">
      <a:defRPr kern="1200">
        <a:solidFill>
          <a:schemeClr val="tx1"/>
        </a:solidFill>
        <a:latin typeface="Garamond" pitchFamily="18" charset="0"/>
        <a:ea typeface="+mn-ea"/>
        <a:cs typeface="Arial" charset="0"/>
      </a:defRPr>
    </a:lvl9pPr>
  </p:defaultTextStyle>
  <p:extLst>
    <p:ext uri="{521415D9-36F7-43E2-AB2F-B90AF26B5E84}">
      <p14:sectionLst xmlns:p14="http://schemas.microsoft.com/office/powerpoint/2010/main">
        <p14:section name="Default Section" id="{52A4D6E3-07BB-42A0-ABBB-CA9BBA016BC9}">
          <p14:sldIdLst>
            <p14:sldId id="256"/>
            <p14:sldId id="296"/>
            <p14:sldId id="394"/>
            <p14:sldId id="410"/>
            <p14:sldId id="393"/>
            <p14:sldId id="411"/>
            <p14:sldId id="413"/>
            <p14:sldId id="345"/>
            <p14:sldId id="284"/>
            <p14:sldId id="288"/>
            <p14:sldId id="324"/>
            <p14:sldId id="360"/>
            <p14:sldId id="263"/>
            <p14:sldId id="302"/>
            <p14:sldId id="325"/>
            <p14:sldId id="401"/>
            <p14:sldId id="376"/>
            <p14:sldId id="403"/>
            <p14:sldId id="414"/>
            <p14:sldId id="416"/>
            <p14:sldId id="415"/>
            <p14:sldId id="429"/>
            <p14:sldId id="418"/>
            <p14:sldId id="419"/>
            <p14:sldId id="420"/>
            <p14:sldId id="421"/>
            <p14:sldId id="422"/>
            <p14:sldId id="424"/>
            <p14:sldId id="426"/>
            <p14:sldId id="425"/>
            <p14:sldId id="427"/>
            <p14:sldId id="431"/>
            <p14:sldId id="430"/>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3837" autoAdjust="0"/>
  </p:normalViewPr>
  <p:slideViewPr>
    <p:cSldViewPr>
      <p:cViewPr varScale="1">
        <p:scale>
          <a:sx n="82" d="100"/>
          <a:sy n="82" d="100"/>
        </p:scale>
        <p:origin x="65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29" tIns="45714" rIns="91429" bIns="45714"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29" tIns="45714" rIns="91429" bIns="45714" rtlCol="0"/>
          <a:lstStyle>
            <a:lvl1pPr algn="r">
              <a:defRPr sz="1200"/>
            </a:lvl1pPr>
          </a:lstStyle>
          <a:p>
            <a:fld id="{7D8D7100-E4CF-47FB-9313-02DB213AE091}" type="datetimeFigureOut">
              <a:rPr lang="en-US" smtClean="0"/>
              <a:t>11/15/2017</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29" tIns="45714" rIns="91429" bIns="45714"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29" tIns="45714" rIns="91429" bIns="45714" rtlCol="0" anchor="b"/>
          <a:lstStyle>
            <a:lvl1pPr algn="r">
              <a:defRPr sz="1200"/>
            </a:lvl1pPr>
          </a:lstStyle>
          <a:p>
            <a:fld id="{FD70E86C-BD96-4452-ACB2-08030713A7A9}" type="slidenum">
              <a:rPr lang="en-US" smtClean="0"/>
              <a:t>‹#›</a:t>
            </a:fld>
            <a:endParaRPr lang="en-US"/>
          </a:p>
        </p:txBody>
      </p:sp>
    </p:spTree>
    <p:extLst>
      <p:ext uri="{BB962C8B-B14F-4D97-AF65-F5344CB8AC3E}">
        <p14:creationId xmlns:p14="http://schemas.microsoft.com/office/powerpoint/2010/main" val="13495403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1378" name="Rectangle 2"/>
          <p:cNvSpPr>
            <a:spLocks noGrp="1" noChangeArrowheads="1"/>
          </p:cNvSpPr>
          <p:nvPr>
            <p:ph type="hdr" sz="quarter"/>
          </p:nvPr>
        </p:nvSpPr>
        <p:spPr bwMode="auto">
          <a:xfrm>
            <a:off x="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9" tIns="45714" rIns="91429" bIns="45714" numCol="1" anchor="t" anchorCtr="0" compatLnSpc="1">
            <a:prstTxWarp prst="textNoShape">
              <a:avLst/>
            </a:prstTxWarp>
          </a:bodyPr>
          <a:lstStyle>
            <a:lvl1pPr>
              <a:defRPr sz="1200">
                <a:latin typeface="Arial" charset="0"/>
              </a:defRPr>
            </a:lvl1pPr>
          </a:lstStyle>
          <a:p>
            <a:pPr>
              <a:defRPr/>
            </a:pPr>
            <a:endParaRPr lang="en-US"/>
          </a:p>
        </p:txBody>
      </p:sp>
      <p:sp>
        <p:nvSpPr>
          <p:cNvPr id="101379" name="Rectangle 3"/>
          <p:cNvSpPr>
            <a:spLocks noGrp="1" noChangeArrowheads="1"/>
          </p:cNvSpPr>
          <p:nvPr>
            <p:ph type="dt" idx="1"/>
          </p:nvPr>
        </p:nvSpPr>
        <p:spPr bwMode="auto">
          <a:xfrm>
            <a:off x="3884613"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9" tIns="45714" rIns="91429" bIns="45714" numCol="1" anchor="t" anchorCtr="0" compatLnSpc="1">
            <a:prstTxWarp prst="textNoShape">
              <a:avLst/>
            </a:prstTxWarp>
          </a:bodyPr>
          <a:lstStyle>
            <a:lvl1pPr algn="r">
              <a:defRPr sz="1200">
                <a:latin typeface="Arial" charset="0"/>
              </a:defRPr>
            </a:lvl1pPr>
          </a:lstStyle>
          <a:p>
            <a:pPr>
              <a:defRPr/>
            </a:pPr>
            <a:endParaRPr lang="en-US"/>
          </a:p>
        </p:txBody>
      </p:sp>
      <p:sp>
        <p:nvSpPr>
          <p:cNvPr id="24580" name="Rectangle 4"/>
          <p:cNvSpPr>
            <a:spLocks noGrp="1" noRot="1" noChangeAspect="1" noChangeArrowheads="1" noTextEdit="1"/>
          </p:cNvSpPr>
          <p:nvPr>
            <p:ph type="sldImg" idx="2"/>
          </p:nvPr>
        </p:nvSpPr>
        <p:spPr bwMode="auto">
          <a:xfrm>
            <a:off x="1106488" y="696913"/>
            <a:ext cx="4646612"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1381" name="Rectangle 5"/>
          <p:cNvSpPr>
            <a:spLocks noGrp="1" noChangeArrowheads="1"/>
          </p:cNvSpPr>
          <p:nvPr>
            <p:ph type="body" sz="quarter" idx="3"/>
          </p:nvPr>
        </p:nvSpPr>
        <p:spPr bwMode="auto">
          <a:xfrm>
            <a:off x="685800" y="4415790"/>
            <a:ext cx="548640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9" tIns="45714" rIns="91429" bIns="4571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1382" name="Rectangle 6"/>
          <p:cNvSpPr>
            <a:spLocks noGrp="1" noChangeArrowheads="1"/>
          </p:cNvSpPr>
          <p:nvPr>
            <p:ph type="ftr" sz="quarter" idx="4"/>
          </p:nvPr>
        </p:nvSpPr>
        <p:spPr bwMode="auto">
          <a:xfrm>
            <a:off x="0" y="8829967"/>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9" tIns="45714" rIns="91429" bIns="45714" numCol="1" anchor="b" anchorCtr="0" compatLnSpc="1">
            <a:prstTxWarp prst="textNoShape">
              <a:avLst/>
            </a:prstTxWarp>
          </a:bodyPr>
          <a:lstStyle>
            <a:lvl1pPr>
              <a:defRPr sz="1200">
                <a:latin typeface="Arial" charset="0"/>
              </a:defRPr>
            </a:lvl1pPr>
          </a:lstStyle>
          <a:p>
            <a:pPr>
              <a:defRPr/>
            </a:pPr>
            <a:endParaRPr lang="en-US"/>
          </a:p>
        </p:txBody>
      </p:sp>
      <p:sp>
        <p:nvSpPr>
          <p:cNvPr id="101383" name="Rectangle 7"/>
          <p:cNvSpPr>
            <a:spLocks noGrp="1" noChangeArrowheads="1"/>
          </p:cNvSpPr>
          <p:nvPr>
            <p:ph type="sldNum" sz="quarter" idx="5"/>
          </p:nvPr>
        </p:nvSpPr>
        <p:spPr bwMode="auto">
          <a:xfrm>
            <a:off x="3884613" y="8829967"/>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9" tIns="45714" rIns="91429" bIns="45714" numCol="1" anchor="b" anchorCtr="0" compatLnSpc="1">
            <a:prstTxWarp prst="textNoShape">
              <a:avLst/>
            </a:prstTxWarp>
          </a:bodyPr>
          <a:lstStyle>
            <a:lvl1pPr algn="r">
              <a:defRPr sz="1200">
                <a:latin typeface="Arial" charset="0"/>
              </a:defRPr>
            </a:lvl1pPr>
          </a:lstStyle>
          <a:p>
            <a:pPr>
              <a:defRPr/>
            </a:pPr>
            <a:fld id="{F2F55AF2-0E4D-4678-85F7-9F04109CB748}" type="slidenum">
              <a:rPr lang="en-US"/>
              <a:pPr>
                <a:defRPr/>
              </a:pPr>
              <a:t>‹#›</a:t>
            </a:fld>
            <a:endParaRPr lang="en-US"/>
          </a:p>
        </p:txBody>
      </p:sp>
    </p:spTree>
    <p:extLst>
      <p:ext uri="{BB962C8B-B14F-4D97-AF65-F5344CB8AC3E}">
        <p14:creationId xmlns:p14="http://schemas.microsoft.com/office/powerpoint/2010/main" val="876860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p:spPr>
        <p:txBody>
          <a:bodyPr/>
          <a:lstStyle/>
          <a:p>
            <a:endParaRPr lang="en-US" altLang="en-US" dirty="0" smtClean="0"/>
          </a:p>
        </p:txBody>
      </p:sp>
      <p:sp>
        <p:nvSpPr>
          <p:cNvPr id="25604"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cs typeface="Arial" charset="0"/>
              </a:defRPr>
            </a:lvl1pPr>
            <a:lvl2pPr marL="742858" indent="-285715" eaLnBrk="0" hangingPunct="0">
              <a:spcBef>
                <a:spcPct val="30000"/>
              </a:spcBef>
              <a:defRPr sz="1200">
                <a:solidFill>
                  <a:schemeClr val="tx1"/>
                </a:solidFill>
                <a:latin typeface="Arial" charset="0"/>
                <a:cs typeface="Arial" charset="0"/>
              </a:defRPr>
            </a:lvl2pPr>
            <a:lvl3pPr marL="1142858" indent="-228572" eaLnBrk="0" hangingPunct="0">
              <a:spcBef>
                <a:spcPct val="30000"/>
              </a:spcBef>
              <a:defRPr sz="1200">
                <a:solidFill>
                  <a:schemeClr val="tx1"/>
                </a:solidFill>
                <a:latin typeface="Arial" charset="0"/>
                <a:cs typeface="Arial" charset="0"/>
              </a:defRPr>
            </a:lvl3pPr>
            <a:lvl4pPr marL="1600001" indent="-228572" eaLnBrk="0" hangingPunct="0">
              <a:spcBef>
                <a:spcPct val="30000"/>
              </a:spcBef>
              <a:defRPr sz="1200">
                <a:solidFill>
                  <a:schemeClr val="tx1"/>
                </a:solidFill>
                <a:latin typeface="Arial" charset="0"/>
                <a:cs typeface="Arial" charset="0"/>
              </a:defRPr>
            </a:lvl4pPr>
            <a:lvl5pPr marL="2057145" indent="-228572" eaLnBrk="0" hangingPunct="0">
              <a:spcBef>
                <a:spcPct val="30000"/>
              </a:spcBef>
              <a:defRPr sz="1200">
                <a:solidFill>
                  <a:schemeClr val="tx1"/>
                </a:solidFill>
                <a:latin typeface="Arial" charset="0"/>
                <a:cs typeface="Arial" charset="0"/>
              </a:defRPr>
            </a:lvl5pPr>
            <a:lvl6pPr marL="2514288" indent="-228572" eaLnBrk="0" fontAlgn="base" hangingPunct="0">
              <a:spcBef>
                <a:spcPct val="30000"/>
              </a:spcBef>
              <a:spcAft>
                <a:spcPct val="0"/>
              </a:spcAft>
              <a:defRPr sz="1200">
                <a:solidFill>
                  <a:schemeClr val="tx1"/>
                </a:solidFill>
                <a:latin typeface="Arial" charset="0"/>
                <a:cs typeface="Arial" charset="0"/>
              </a:defRPr>
            </a:lvl6pPr>
            <a:lvl7pPr marL="2971431" indent="-228572" eaLnBrk="0" fontAlgn="base" hangingPunct="0">
              <a:spcBef>
                <a:spcPct val="30000"/>
              </a:spcBef>
              <a:spcAft>
                <a:spcPct val="0"/>
              </a:spcAft>
              <a:defRPr sz="1200">
                <a:solidFill>
                  <a:schemeClr val="tx1"/>
                </a:solidFill>
                <a:latin typeface="Arial" charset="0"/>
                <a:cs typeface="Arial" charset="0"/>
              </a:defRPr>
            </a:lvl7pPr>
            <a:lvl8pPr marL="3428574" indent="-228572" eaLnBrk="0" fontAlgn="base" hangingPunct="0">
              <a:spcBef>
                <a:spcPct val="30000"/>
              </a:spcBef>
              <a:spcAft>
                <a:spcPct val="0"/>
              </a:spcAft>
              <a:defRPr sz="1200">
                <a:solidFill>
                  <a:schemeClr val="tx1"/>
                </a:solidFill>
                <a:latin typeface="Arial" charset="0"/>
                <a:cs typeface="Arial" charset="0"/>
              </a:defRPr>
            </a:lvl8pPr>
            <a:lvl9pPr marL="3885717" indent="-228572"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5B889A8A-8B31-4AAE-9B9F-B367D170FEB6}" type="slidenum">
              <a:rPr lang="en-US" altLang="en-US" smtClean="0"/>
              <a:pPr eaLnBrk="1" hangingPunct="1">
                <a:spcBef>
                  <a:spcPct val="0"/>
                </a:spcBef>
              </a:pPr>
              <a:t>1</a:t>
            </a:fld>
            <a:endParaRPr lang="en-US" altLang="en-US" smtClean="0"/>
          </a:p>
        </p:txBody>
      </p:sp>
    </p:spTree>
    <p:extLst>
      <p:ext uri="{BB962C8B-B14F-4D97-AF65-F5344CB8AC3E}">
        <p14:creationId xmlns:p14="http://schemas.microsoft.com/office/powerpoint/2010/main" val="14794643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cs typeface="Arial" charset="0"/>
              </a:defRPr>
            </a:lvl1pPr>
            <a:lvl2pPr marL="742858" indent="-285715" eaLnBrk="0" hangingPunct="0">
              <a:spcBef>
                <a:spcPct val="30000"/>
              </a:spcBef>
              <a:defRPr sz="1200">
                <a:solidFill>
                  <a:schemeClr val="tx1"/>
                </a:solidFill>
                <a:latin typeface="Arial" charset="0"/>
                <a:cs typeface="Arial" charset="0"/>
              </a:defRPr>
            </a:lvl2pPr>
            <a:lvl3pPr marL="1142858" indent="-228572" eaLnBrk="0" hangingPunct="0">
              <a:spcBef>
                <a:spcPct val="30000"/>
              </a:spcBef>
              <a:defRPr sz="1200">
                <a:solidFill>
                  <a:schemeClr val="tx1"/>
                </a:solidFill>
                <a:latin typeface="Arial" charset="0"/>
                <a:cs typeface="Arial" charset="0"/>
              </a:defRPr>
            </a:lvl3pPr>
            <a:lvl4pPr marL="1600001" indent="-228572" eaLnBrk="0" hangingPunct="0">
              <a:spcBef>
                <a:spcPct val="30000"/>
              </a:spcBef>
              <a:defRPr sz="1200">
                <a:solidFill>
                  <a:schemeClr val="tx1"/>
                </a:solidFill>
                <a:latin typeface="Arial" charset="0"/>
                <a:cs typeface="Arial" charset="0"/>
              </a:defRPr>
            </a:lvl4pPr>
            <a:lvl5pPr marL="2057145" indent="-228572" eaLnBrk="0" hangingPunct="0">
              <a:spcBef>
                <a:spcPct val="30000"/>
              </a:spcBef>
              <a:defRPr sz="1200">
                <a:solidFill>
                  <a:schemeClr val="tx1"/>
                </a:solidFill>
                <a:latin typeface="Arial" charset="0"/>
                <a:cs typeface="Arial" charset="0"/>
              </a:defRPr>
            </a:lvl5pPr>
            <a:lvl6pPr marL="2514288" indent="-228572" eaLnBrk="0" fontAlgn="base" hangingPunct="0">
              <a:spcBef>
                <a:spcPct val="30000"/>
              </a:spcBef>
              <a:spcAft>
                <a:spcPct val="0"/>
              </a:spcAft>
              <a:defRPr sz="1200">
                <a:solidFill>
                  <a:schemeClr val="tx1"/>
                </a:solidFill>
                <a:latin typeface="Arial" charset="0"/>
                <a:cs typeface="Arial" charset="0"/>
              </a:defRPr>
            </a:lvl6pPr>
            <a:lvl7pPr marL="2971431" indent="-228572" eaLnBrk="0" fontAlgn="base" hangingPunct="0">
              <a:spcBef>
                <a:spcPct val="30000"/>
              </a:spcBef>
              <a:spcAft>
                <a:spcPct val="0"/>
              </a:spcAft>
              <a:defRPr sz="1200">
                <a:solidFill>
                  <a:schemeClr val="tx1"/>
                </a:solidFill>
                <a:latin typeface="Arial" charset="0"/>
                <a:cs typeface="Arial" charset="0"/>
              </a:defRPr>
            </a:lvl7pPr>
            <a:lvl8pPr marL="3428574" indent="-228572" eaLnBrk="0" fontAlgn="base" hangingPunct="0">
              <a:spcBef>
                <a:spcPct val="30000"/>
              </a:spcBef>
              <a:spcAft>
                <a:spcPct val="0"/>
              </a:spcAft>
              <a:defRPr sz="1200">
                <a:solidFill>
                  <a:schemeClr val="tx1"/>
                </a:solidFill>
                <a:latin typeface="Arial" charset="0"/>
                <a:cs typeface="Arial" charset="0"/>
              </a:defRPr>
            </a:lvl8pPr>
            <a:lvl9pPr marL="3885717" indent="-228572"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2A127880-2DDB-485B-9991-49202EA4D2C9}" type="slidenum">
              <a:rPr lang="en-US" altLang="en-US" smtClean="0"/>
              <a:pPr eaLnBrk="1" hangingPunct="1">
                <a:spcBef>
                  <a:spcPct val="0"/>
                </a:spcBef>
              </a:pPr>
              <a:t>10</a:t>
            </a:fld>
            <a:endParaRPr lang="en-US" altLang="en-US"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lvl="1" eaLnBrk="1" hangingPunct="1"/>
            <a:endParaRPr lang="en-US" altLang="en-US" sz="1400" dirty="0"/>
          </a:p>
        </p:txBody>
      </p:sp>
    </p:spTree>
    <p:extLst>
      <p:ext uri="{BB962C8B-B14F-4D97-AF65-F5344CB8AC3E}">
        <p14:creationId xmlns:p14="http://schemas.microsoft.com/office/powerpoint/2010/main" val="1399156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p:spPr>
        <p:txBody>
          <a:bodyPr/>
          <a:lstStyle/>
          <a:p>
            <a:r>
              <a:rPr lang="en-US" altLang="en-US" smtClean="0"/>
              <a:t>The feedback report gives a concise summary of clients gambling, including frequency, duration, number of symptoms, desire to change, and comparison to other gamblers.  In our experience, many gamblers have never really considered their gambling in this way, and are often surprised by the results.  The clients reaction is a key indicator of which aspects of their behavior are most bothersome.  This gives the therapist information on what to focus on in terms of motivational enhancement.</a:t>
            </a:r>
          </a:p>
        </p:txBody>
      </p:sp>
      <p:sp>
        <p:nvSpPr>
          <p:cNvPr id="33796"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cs typeface="Arial" charset="0"/>
              </a:defRPr>
            </a:lvl1pPr>
            <a:lvl2pPr marL="742858" indent="-285715" eaLnBrk="0" hangingPunct="0">
              <a:spcBef>
                <a:spcPct val="30000"/>
              </a:spcBef>
              <a:defRPr sz="1200">
                <a:solidFill>
                  <a:schemeClr val="tx1"/>
                </a:solidFill>
                <a:latin typeface="Arial" charset="0"/>
                <a:cs typeface="Arial" charset="0"/>
              </a:defRPr>
            </a:lvl2pPr>
            <a:lvl3pPr marL="1142858" indent="-228572" eaLnBrk="0" hangingPunct="0">
              <a:spcBef>
                <a:spcPct val="30000"/>
              </a:spcBef>
              <a:defRPr sz="1200">
                <a:solidFill>
                  <a:schemeClr val="tx1"/>
                </a:solidFill>
                <a:latin typeface="Arial" charset="0"/>
                <a:cs typeface="Arial" charset="0"/>
              </a:defRPr>
            </a:lvl3pPr>
            <a:lvl4pPr marL="1600001" indent="-228572" eaLnBrk="0" hangingPunct="0">
              <a:spcBef>
                <a:spcPct val="30000"/>
              </a:spcBef>
              <a:defRPr sz="1200">
                <a:solidFill>
                  <a:schemeClr val="tx1"/>
                </a:solidFill>
                <a:latin typeface="Arial" charset="0"/>
                <a:cs typeface="Arial" charset="0"/>
              </a:defRPr>
            </a:lvl4pPr>
            <a:lvl5pPr marL="2057145" indent="-228572" eaLnBrk="0" hangingPunct="0">
              <a:spcBef>
                <a:spcPct val="30000"/>
              </a:spcBef>
              <a:defRPr sz="1200">
                <a:solidFill>
                  <a:schemeClr val="tx1"/>
                </a:solidFill>
                <a:latin typeface="Arial" charset="0"/>
                <a:cs typeface="Arial" charset="0"/>
              </a:defRPr>
            </a:lvl5pPr>
            <a:lvl6pPr marL="2514288" indent="-228572" eaLnBrk="0" fontAlgn="base" hangingPunct="0">
              <a:spcBef>
                <a:spcPct val="30000"/>
              </a:spcBef>
              <a:spcAft>
                <a:spcPct val="0"/>
              </a:spcAft>
              <a:defRPr sz="1200">
                <a:solidFill>
                  <a:schemeClr val="tx1"/>
                </a:solidFill>
                <a:latin typeface="Arial" charset="0"/>
                <a:cs typeface="Arial" charset="0"/>
              </a:defRPr>
            </a:lvl6pPr>
            <a:lvl7pPr marL="2971431" indent="-228572" eaLnBrk="0" fontAlgn="base" hangingPunct="0">
              <a:spcBef>
                <a:spcPct val="30000"/>
              </a:spcBef>
              <a:spcAft>
                <a:spcPct val="0"/>
              </a:spcAft>
              <a:defRPr sz="1200">
                <a:solidFill>
                  <a:schemeClr val="tx1"/>
                </a:solidFill>
                <a:latin typeface="Arial" charset="0"/>
                <a:cs typeface="Arial" charset="0"/>
              </a:defRPr>
            </a:lvl7pPr>
            <a:lvl8pPr marL="3428574" indent="-228572" eaLnBrk="0" fontAlgn="base" hangingPunct="0">
              <a:spcBef>
                <a:spcPct val="30000"/>
              </a:spcBef>
              <a:spcAft>
                <a:spcPct val="0"/>
              </a:spcAft>
              <a:defRPr sz="1200">
                <a:solidFill>
                  <a:schemeClr val="tx1"/>
                </a:solidFill>
                <a:latin typeface="Arial" charset="0"/>
                <a:cs typeface="Arial" charset="0"/>
              </a:defRPr>
            </a:lvl8pPr>
            <a:lvl9pPr marL="3885717" indent="-228572"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4DEADE41-4473-4743-BE80-4304DF7A4824}" type="slidenum">
              <a:rPr lang="en-US" altLang="en-US" smtClean="0"/>
              <a:pPr eaLnBrk="1" hangingPunct="1">
                <a:spcBef>
                  <a:spcPct val="0"/>
                </a:spcBef>
              </a:pPr>
              <a:t>12</a:t>
            </a:fld>
            <a:endParaRPr lang="en-US" altLang="en-US" smtClean="0"/>
          </a:p>
        </p:txBody>
      </p:sp>
    </p:spTree>
    <p:extLst>
      <p:ext uri="{BB962C8B-B14F-4D97-AF65-F5344CB8AC3E}">
        <p14:creationId xmlns:p14="http://schemas.microsoft.com/office/powerpoint/2010/main" val="6987600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p:spPr>
        <p:txBody>
          <a:bodyPr/>
          <a:lstStyle/>
          <a:p>
            <a:pPr eaLnBrk="1" hangingPunct="1"/>
            <a:r>
              <a:rPr lang="en-US" altLang="en-US" dirty="0" smtClean="0"/>
              <a:t>The decisional balance is a useful technique in highlighting the motivation for and consequences of gambling.  Similar to the feedback report, when this information is presented side by side it allows the client to weigh both sides of their behavior to come to an informed decision about what they would like to do in treatment.</a:t>
            </a:r>
          </a:p>
          <a:p>
            <a:pPr eaLnBrk="1" hangingPunct="1"/>
            <a:endParaRPr lang="en-US" altLang="en-US" dirty="0" smtClean="0"/>
          </a:p>
          <a:p>
            <a:pPr eaLnBrk="1" hangingPunct="1"/>
            <a:r>
              <a:rPr lang="en-US" altLang="en-US" dirty="0" smtClean="0"/>
              <a:t>Play an example.</a:t>
            </a:r>
          </a:p>
        </p:txBody>
      </p:sp>
      <p:sp>
        <p:nvSpPr>
          <p:cNvPr id="32772"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cs typeface="Arial" charset="0"/>
              </a:defRPr>
            </a:lvl1pPr>
            <a:lvl2pPr marL="742858" indent="-285715" eaLnBrk="0" hangingPunct="0">
              <a:spcBef>
                <a:spcPct val="30000"/>
              </a:spcBef>
              <a:defRPr sz="1200">
                <a:solidFill>
                  <a:schemeClr val="tx1"/>
                </a:solidFill>
                <a:latin typeface="Arial" charset="0"/>
                <a:cs typeface="Arial" charset="0"/>
              </a:defRPr>
            </a:lvl2pPr>
            <a:lvl3pPr marL="1142858" indent="-228572" eaLnBrk="0" hangingPunct="0">
              <a:spcBef>
                <a:spcPct val="30000"/>
              </a:spcBef>
              <a:defRPr sz="1200">
                <a:solidFill>
                  <a:schemeClr val="tx1"/>
                </a:solidFill>
                <a:latin typeface="Arial" charset="0"/>
                <a:cs typeface="Arial" charset="0"/>
              </a:defRPr>
            </a:lvl3pPr>
            <a:lvl4pPr marL="1600001" indent="-228572" eaLnBrk="0" hangingPunct="0">
              <a:spcBef>
                <a:spcPct val="30000"/>
              </a:spcBef>
              <a:defRPr sz="1200">
                <a:solidFill>
                  <a:schemeClr val="tx1"/>
                </a:solidFill>
                <a:latin typeface="Arial" charset="0"/>
                <a:cs typeface="Arial" charset="0"/>
              </a:defRPr>
            </a:lvl4pPr>
            <a:lvl5pPr marL="2057145" indent="-228572" eaLnBrk="0" hangingPunct="0">
              <a:spcBef>
                <a:spcPct val="30000"/>
              </a:spcBef>
              <a:defRPr sz="1200">
                <a:solidFill>
                  <a:schemeClr val="tx1"/>
                </a:solidFill>
                <a:latin typeface="Arial" charset="0"/>
                <a:cs typeface="Arial" charset="0"/>
              </a:defRPr>
            </a:lvl5pPr>
            <a:lvl6pPr marL="2514288" indent="-228572" eaLnBrk="0" fontAlgn="base" hangingPunct="0">
              <a:spcBef>
                <a:spcPct val="30000"/>
              </a:spcBef>
              <a:spcAft>
                <a:spcPct val="0"/>
              </a:spcAft>
              <a:defRPr sz="1200">
                <a:solidFill>
                  <a:schemeClr val="tx1"/>
                </a:solidFill>
                <a:latin typeface="Arial" charset="0"/>
                <a:cs typeface="Arial" charset="0"/>
              </a:defRPr>
            </a:lvl6pPr>
            <a:lvl7pPr marL="2971431" indent="-228572" eaLnBrk="0" fontAlgn="base" hangingPunct="0">
              <a:spcBef>
                <a:spcPct val="30000"/>
              </a:spcBef>
              <a:spcAft>
                <a:spcPct val="0"/>
              </a:spcAft>
              <a:defRPr sz="1200">
                <a:solidFill>
                  <a:schemeClr val="tx1"/>
                </a:solidFill>
                <a:latin typeface="Arial" charset="0"/>
                <a:cs typeface="Arial" charset="0"/>
              </a:defRPr>
            </a:lvl7pPr>
            <a:lvl8pPr marL="3428574" indent="-228572" eaLnBrk="0" fontAlgn="base" hangingPunct="0">
              <a:spcBef>
                <a:spcPct val="30000"/>
              </a:spcBef>
              <a:spcAft>
                <a:spcPct val="0"/>
              </a:spcAft>
              <a:defRPr sz="1200">
                <a:solidFill>
                  <a:schemeClr val="tx1"/>
                </a:solidFill>
                <a:latin typeface="Arial" charset="0"/>
                <a:cs typeface="Arial" charset="0"/>
              </a:defRPr>
            </a:lvl8pPr>
            <a:lvl9pPr marL="3885717" indent="-228572"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40EFECB4-09E7-4562-8A02-85737BB7FE84}" type="slidenum">
              <a:rPr lang="en-US" altLang="en-US" smtClean="0"/>
              <a:pPr eaLnBrk="1" hangingPunct="1">
                <a:spcBef>
                  <a:spcPct val="0"/>
                </a:spcBef>
              </a:pPr>
              <a:t>13</a:t>
            </a:fld>
            <a:endParaRPr lang="en-US" altLang="en-US" smtClean="0"/>
          </a:p>
        </p:txBody>
      </p:sp>
    </p:spTree>
    <p:extLst>
      <p:ext uri="{BB962C8B-B14F-4D97-AF65-F5344CB8AC3E}">
        <p14:creationId xmlns:p14="http://schemas.microsoft.com/office/powerpoint/2010/main" val="26564557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p:spPr>
        <p:txBody>
          <a:bodyPr/>
          <a:lstStyle/>
          <a:p>
            <a:r>
              <a:rPr lang="en-US" altLang="en-US" dirty="0" smtClean="0"/>
              <a:t>Many problem gamblers often lose sight of which values they hold as most important (e.g., family, success, honesty).  By engaging the client in a discussion of their values, and then asking how gambling impacts these </a:t>
            </a:r>
            <a:r>
              <a:rPr lang="en-US" altLang="en-US" dirty="0" err="1" smtClean="0"/>
              <a:t>valUes</a:t>
            </a:r>
            <a:r>
              <a:rPr lang="en-US" altLang="en-US" dirty="0" smtClean="0"/>
              <a:t>, we ask the client to evaluate their behavior as compared to their core beliefs and goals in life.</a:t>
            </a:r>
          </a:p>
        </p:txBody>
      </p:sp>
      <p:sp>
        <p:nvSpPr>
          <p:cNvPr id="34820"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cs typeface="Arial" charset="0"/>
              </a:defRPr>
            </a:lvl1pPr>
            <a:lvl2pPr marL="742858" indent="-285715" eaLnBrk="0" hangingPunct="0">
              <a:spcBef>
                <a:spcPct val="30000"/>
              </a:spcBef>
              <a:defRPr sz="1200">
                <a:solidFill>
                  <a:schemeClr val="tx1"/>
                </a:solidFill>
                <a:latin typeface="Arial" charset="0"/>
                <a:cs typeface="Arial" charset="0"/>
              </a:defRPr>
            </a:lvl2pPr>
            <a:lvl3pPr marL="1142858" indent="-228572" eaLnBrk="0" hangingPunct="0">
              <a:spcBef>
                <a:spcPct val="30000"/>
              </a:spcBef>
              <a:defRPr sz="1200">
                <a:solidFill>
                  <a:schemeClr val="tx1"/>
                </a:solidFill>
                <a:latin typeface="Arial" charset="0"/>
                <a:cs typeface="Arial" charset="0"/>
              </a:defRPr>
            </a:lvl3pPr>
            <a:lvl4pPr marL="1600001" indent="-228572" eaLnBrk="0" hangingPunct="0">
              <a:spcBef>
                <a:spcPct val="30000"/>
              </a:spcBef>
              <a:defRPr sz="1200">
                <a:solidFill>
                  <a:schemeClr val="tx1"/>
                </a:solidFill>
                <a:latin typeface="Arial" charset="0"/>
                <a:cs typeface="Arial" charset="0"/>
              </a:defRPr>
            </a:lvl4pPr>
            <a:lvl5pPr marL="2057145" indent="-228572" eaLnBrk="0" hangingPunct="0">
              <a:spcBef>
                <a:spcPct val="30000"/>
              </a:spcBef>
              <a:defRPr sz="1200">
                <a:solidFill>
                  <a:schemeClr val="tx1"/>
                </a:solidFill>
                <a:latin typeface="Arial" charset="0"/>
                <a:cs typeface="Arial" charset="0"/>
              </a:defRPr>
            </a:lvl5pPr>
            <a:lvl6pPr marL="2514288" indent="-228572" eaLnBrk="0" fontAlgn="base" hangingPunct="0">
              <a:spcBef>
                <a:spcPct val="30000"/>
              </a:spcBef>
              <a:spcAft>
                <a:spcPct val="0"/>
              </a:spcAft>
              <a:defRPr sz="1200">
                <a:solidFill>
                  <a:schemeClr val="tx1"/>
                </a:solidFill>
                <a:latin typeface="Arial" charset="0"/>
                <a:cs typeface="Arial" charset="0"/>
              </a:defRPr>
            </a:lvl6pPr>
            <a:lvl7pPr marL="2971431" indent="-228572" eaLnBrk="0" fontAlgn="base" hangingPunct="0">
              <a:spcBef>
                <a:spcPct val="30000"/>
              </a:spcBef>
              <a:spcAft>
                <a:spcPct val="0"/>
              </a:spcAft>
              <a:defRPr sz="1200">
                <a:solidFill>
                  <a:schemeClr val="tx1"/>
                </a:solidFill>
                <a:latin typeface="Arial" charset="0"/>
                <a:cs typeface="Arial" charset="0"/>
              </a:defRPr>
            </a:lvl7pPr>
            <a:lvl8pPr marL="3428574" indent="-228572" eaLnBrk="0" fontAlgn="base" hangingPunct="0">
              <a:spcBef>
                <a:spcPct val="30000"/>
              </a:spcBef>
              <a:spcAft>
                <a:spcPct val="0"/>
              </a:spcAft>
              <a:defRPr sz="1200">
                <a:solidFill>
                  <a:schemeClr val="tx1"/>
                </a:solidFill>
                <a:latin typeface="Arial" charset="0"/>
                <a:cs typeface="Arial" charset="0"/>
              </a:defRPr>
            </a:lvl8pPr>
            <a:lvl9pPr marL="3885717" indent="-228572"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61692020-5095-4D81-9FF9-D1CE5F0AF0BB}" type="slidenum">
              <a:rPr lang="en-US" altLang="en-US" smtClean="0"/>
              <a:pPr eaLnBrk="1" hangingPunct="1">
                <a:spcBef>
                  <a:spcPct val="0"/>
                </a:spcBef>
              </a:pPr>
              <a:t>14</a:t>
            </a:fld>
            <a:endParaRPr lang="en-US" altLang="en-US" smtClean="0"/>
          </a:p>
        </p:txBody>
      </p:sp>
    </p:spTree>
    <p:extLst>
      <p:ext uri="{BB962C8B-B14F-4D97-AF65-F5344CB8AC3E}">
        <p14:creationId xmlns:p14="http://schemas.microsoft.com/office/powerpoint/2010/main" val="25053305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cs typeface="Arial" charset="0"/>
              </a:defRPr>
            </a:lvl1pPr>
            <a:lvl2pPr marL="742858" indent="-285715" eaLnBrk="0" hangingPunct="0">
              <a:spcBef>
                <a:spcPct val="30000"/>
              </a:spcBef>
              <a:defRPr sz="1200">
                <a:solidFill>
                  <a:schemeClr val="tx1"/>
                </a:solidFill>
                <a:latin typeface="Arial" charset="0"/>
                <a:cs typeface="Arial" charset="0"/>
              </a:defRPr>
            </a:lvl2pPr>
            <a:lvl3pPr marL="1142858" indent="-228572" eaLnBrk="0" hangingPunct="0">
              <a:spcBef>
                <a:spcPct val="30000"/>
              </a:spcBef>
              <a:defRPr sz="1200">
                <a:solidFill>
                  <a:schemeClr val="tx1"/>
                </a:solidFill>
                <a:latin typeface="Arial" charset="0"/>
                <a:cs typeface="Arial" charset="0"/>
              </a:defRPr>
            </a:lvl3pPr>
            <a:lvl4pPr marL="1600001" indent="-228572" eaLnBrk="0" hangingPunct="0">
              <a:spcBef>
                <a:spcPct val="30000"/>
              </a:spcBef>
              <a:defRPr sz="1200">
                <a:solidFill>
                  <a:schemeClr val="tx1"/>
                </a:solidFill>
                <a:latin typeface="Arial" charset="0"/>
                <a:cs typeface="Arial" charset="0"/>
              </a:defRPr>
            </a:lvl4pPr>
            <a:lvl5pPr marL="2057145" indent="-228572" eaLnBrk="0" hangingPunct="0">
              <a:spcBef>
                <a:spcPct val="30000"/>
              </a:spcBef>
              <a:defRPr sz="1200">
                <a:solidFill>
                  <a:schemeClr val="tx1"/>
                </a:solidFill>
                <a:latin typeface="Arial" charset="0"/>
                <a:cs typeface="Arial" charset="0"/>
              </a:defRPr>
            </a:lvl5pPr>
            <a:lvl6pPr marL="2514288" indent="-228572" eaLnBrk="0" fontAlgn="base" hangingPunct="0">
              <a:spcBef>
                <a:spcPct val="30000"/>
              </a:spcBef>
              <a:spcAft>
                <a:spcPct val="0"/>
              </a:spcAft>
              <a:defRPr sz="1200">
                <a:solidFill>
                  <a:schemeClr val="tx1"/>
                </a:solidFill>
                <a:latin typeface="Arial" charset="0"/>
                <a:cs typeface="Arial" charset="0"/>
              </a:defRPr>
            </a:lvl6pPr>
            <a:lvl7pPr marL="2971431" indent="-228572" eaLnBrk="0" fontAlgn="base" hangingPunct="0">
              <a:spcBef>
                <a:spcPct val="30000"/>
              </a:spcBef>
              <a:spcAft>
                <a:spcPct val="0"/>
              </a:spcAft>
              <a:defRPr sz="1200">
                <a:solidFill>
                  <a:schemeClr val="tx1"/>
                </a:solidFill>
                <a:latin typeface="Arial" charset="0"/>
                <a:cs typeface="Arial" charset="0"/>
              </a:defRPr>
            </a:lvl7pPr>
            <a:lvl8pPr marL="3428574" indent="-228572" eaLnBrk="0" fontAlgn="base" hangingPunct="0">
              <a:spcBef>
                <a:spcPct val="30000"/>
              </a:spcBef>
              <a:spcAft>
                <a:spcPct val="0"/>
              </a:spcAft>
              <a:defRPr sz="1200">
                <a:solidFill>
                  <a:schemeClr val="tx1"/>
                </a:solidFill>
                <a:latin typeface="Arial" charset="0"/>
                <a:cs typeface="Arial" charset="0"/>
              </a:defRPr>
            </a:lvl8pPr>
            <a:lvl9pPr marL="3885717" indent="-228572"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9AE975F4-F03A-4E8F-9C78-818BF2B33049}" type="slidenum">
              <a:rPr lang="en-US" altLang="en-US" smtClean="0"/>
              <a:pPr eaLnBrk="1" hangingPunct="1">
                <a:spcBef>
                  <a:spcPct val="0"/>
                </a:spcBef>
              </a:pPr>
              <a:t>15</a:t>
            </a:fld>
            <a:endParaRPr lang="en-US" alt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pPr eaLnBrk="1" hangingPunct="1"/>
            <a:r>
              <a:rPr lang="en-US" altLang="en-US" dirty="0" smtClean="0"/>
              <a:t>Some request harm reduction (e.g., “I don’t want to stop”, “I just want to control my gambling”). From our own conviction, we’ve never had anyone succeed at so called “controlled gambling”.  However, if you tell a client they must quit this increases resistance and many do not return to treatment. Through motivational enhancement, we increase awareness of money spent, time, and frequency of gambling, inconsistencies between personal values and gambling behavior, as provide </a:t>
            </a:r>
            <a:r>
              <a:rPr lang="en-US" altLang="en-US" dirty="0" err="1" smtClean="0"/>
              <a:t>psychoeducation</a:t>
            </a:r>
            <a:r>
              <a:rPr lang="en-US" altLang="en-US" dirty="0" smtClean="0"/>
              <a:t> on pathological gambling in general (urges, thoughts).  Since the relationship continues to develop through this process, when the individual fails to meet the goal they set ($50 per week, only on weekends, etc.), the therapist can enter into a realistic conversation with the client about their goal without defensiveness and suggest alternative goals (try not gambling for a week). </a:t>
            </a:r>
          </a:p>
          <a:p>
            <a:pPr eaLnBrk="1" hangingPunct="1"/>
            <a:endParaRPr lang="en-US" altLang="en-US" dirty="0" smtClean="0"/>
          </a:p>
          <a:p>
            <a:pPr eaLnBrk="1" hangingPunct="1"/>
            <a:r>
              <a:rPr lang="en-US" altLang="en-US" dirty="0" smtClean="0"/>
              <a:t>Expectancies of the client should be same as the provider!</a:t>
            </a:r>
          </a:p>
          <a:p>
            <a:pPr eaLnBrk="1" hangingPunct="1"/>
            <a:endParaRPr lang="en-US" altLang="en-US" dirty="0" smtClean="0"/>
          </a:p>
          <a:p>
            <a:pPr eaLnBrk="1" hangingPunct="1"/>
            <a:endParaRPr lang="en-US" altLang="en-US" dirty="0" smtClean="0"/>
          </a:p>
          <a:p>
            <a:pPr eaLnBrk="1" hangingPunct="1"/>
            <a:endParaRPr lang="en-US" altLang="en-US" dirty="0" smtClean="0"/>
          </a:p>
        </p:txBody>
      </p:sp>
    </p:spTree>
    <p:extLst>
      <p:ext uri="{BB962C8B-B14F-4D97-AF65-F5344CB8AC3E}">
        <p14:creationId xmlns:p14="http://schemas.microsoft.com/office/powerpoint/2010/main" val="42390343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cs typeface="Arial" charset="0"/>
              </a:defRPr>
            </a:lvl1pPr>
            <a:lvl2pPr marL="742858" indent="-285715" eaLnBrk="0" hangingPunct="0">
              <a:spcBef>
                <a:spcPct val="30000"/>
              </a:spcBef>
              <a:defRPr sz="1200">
                <a:solidFill>
                  <a:schemeClr val="tx1"/>
                </a:solidFill>
                <a:latin typeface="Arial" charset="0"/>
                <a:cs typeface="Arial" charset="0"/>
              </a:defRPr>
            </a:lvl2pPr>
            <a:lvl3pPr marL="1142858" indent="-228572" eaLnBrk="0" hangingPunct="0">
              <a:spcBef>
                <a:spcPct val="30000"/>
              </a:spcBef>
              <a:defRPr sz="1200">
                <a:solidFill>
                  <a:schemeClr val="tx1"/>
                </a:solidFill>
                <a:latin typeface="Arial" charset="0"/>
                <a:cs typeface="Arial" charset="0"/>
              </a:defRPr>
            </a:lvl3pPr>
            <a:lvl4pPr marL="1600001" indent="-228572" eaLnBrk="0" hangingPunct="0">
              <a:spcBef>
                <a:spcPct val="30000"/>
              </a:spcBef>
              <a:defRPr sz="1200">
                <a:solidFill>
                  <a:schemeClr val="tx1"/>
                </a:solidFill>
                <a:latin typeface="Arial" charset="0"/>
                <a:cs typeface="Arial" charset="0"/>
              </a:defRPr>
            </a:lvl4pPr>
            <a:lvl5pPr marL="2057145" indent="-228572" eaLnBrk="0" hangingPunct="0">
              <a:spcBef>
                <a:spcPct val="30000"/>
              </a:spcBef>
              <a:defRPr sz="1200">
                <a:solidFill>
                  <a:schemeClr val="tx1"/>
                </a:solidFill>
                <a:latin typeface="Arial" charset="0"/>
                <a:cs typeface="Arial" charset="0"/>
              </a:defRPr>
            </a:lvl5pPr>
            <a:lvl6pPr marL="2514288" indent="-228572" eaLnBrk="0" fontAlgn="base" hangingPunct="0">
              <a:spcBef>
                <a:spcPct val="30000"/>
              </a:spcBef>
              <a:spcAft>
                <a:spcPct val="0"/>
              </a:spcAft>
              <a:defRPr sz="1200">
                <a:solidFill>
                  <a:schemeClr val="tx1"/>
                </a:solidFill>
                <a:latin typeface="Arial" charset="0"/>
                <a:cs typeface="Arial" charset="0"/>
              </a:defRPr>
            </a:lvl6pPr>
            <a:lvl7pPr marL="2971431" indent="-228572" eaLnBrk="0" fontAlgn="base" hangingPunct="0">
              <a:spcBef>
                <a:spcPct val="30000"/>
              </a:spcBef>
              <a:spcAft>
                <a:spcPct val="0"/>
              </a:spcAft>
              <a:defRPr sz="1200">
                <a:solidFill>
                  <a:schemeClr val="tx1"/>
                </a:solidFill>
                <a:latin typeface="Arial" charset="0"/>
                <a:cs typeface="Arial" charset="0"/>
              </a:defRPr>
            </a:lvl7pPr>
            <a:lvl8pPr marL="3428574" indent="-228572" eaLnBrk="0" fontAlgn="base" hangingPunct="0">
              <a:spcBef>
                <a:spcPct val="30000"/>
              </a:spcBef>
              <a:spcAft>
                <a:spcPct val="0"/>
              </a:spcAft>
              <a:defRPr sz="1200">
                <a:solidFill>
                  <a:schemeClr val="tx1"/>
                </a:solidFill>
                <a:latin typeface="Arial" charset="0"/>
                <a:cs typeface="Arial" charset="0"/>
              </a:defRPr>
            </a:lvl8pPr>
            <a:lvl9pPr marL="3885717" indent="-228572"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9AE975F4-F03A-4E8F-9C78-818BF2B33049}" type="slidenum">
              <a:rPr lang="en-US" altLang="en-US" smtClean="0"/>
              <a:pPr eaLnBrk="1" hangingPunct="1">
                <a:spcBef>
                  <a:spcPct val="0"/>
                </a:spcBef>
              </a:pPr>
              <a:t>16</a:t>
            </a:fld>
            <a:endParaRPr lang="en-US" alt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pPr eaLnBrk="1" hangingPunct="1"/>
            <a:r>
              <a:rPr lang="en-US" altLang="en-US" dirty="0" smtClean="0"/>
              <a:t>Dysfunctional beliefs</a:t>
            </a:r>
            <a:r>
              <a:rPr lang="en-US" altLang="en-US" baseline="0" dirty="0" smtClean="0"/>
              <a:t> lead to dysfunctional feelings and behavior. To change dysfunctional behavior (e.g., gambling), it is necessary to change beliefs. </a:t>
            </a:r>
            <a:endParaRPr lang="en-US" altLang="en-US" dirty="0" smtClean="0"/>
          </a:p>
        </p:txBody>
      </p:sp>
    </p:spTree>
    <p:extLst>
      <p:ext uri="{BB962C8B-B14F-4D97-AF65-F5344CB8AC3E}">
        <p14:creationId xmlns:p14="http://schemas.microsoft.com/office/powerpoint/2010/main" val="8419165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cs typeface="Arial" charset="0"/>
              </a:defRPr>
            </a:lvl1pPr>
            <a:lvl2pPr marL="742858" indent="-285715" eaLnBrk="0" hangingPunct="0">
              <a:spcBef>
                <a:spcPct val="30000"/>
              </a:spcBef>
              <a:defRPr sz="1200">
                <a:solidFill>
                  <a:schemeClr val="tx1"/>
                </a:solidFill>
                <a:latin typeface="Arial" charset="0"/>
                <a:cs typeface="Arial" charset="0"/>
              </a:defRPr>
            </a:lvl2pPr>
            <a:lvl3pPr marL="1142858" indent="-228572" eaLnBrk="0" hangingPunct="0">
              <a:spcBef>
                <a:spcPct val="30000"/>
              </a:spcBef>
              <a:defRPr sz="1200">
                <a:solidFill>
                  <a:schemeClr val="tx1"/>
                </a:solidFill>
                <a:latin typeface="Arial" charset="0"/>
                <a:cs typeface="Arial" charset="0"/>
              </a:defRPr>
            </a:lvl3pPr>
            <a:lvl4pPr marL="1600001" indent="-228572" eaLnBrk="0" hangingPunct="0">
              <a:spcBef>
                <a:spcPct val="30000"/>
              </a:spcBef>
              <a:defRPr sz="1200">
                <a:solidFill>
                  <a:schemeClr val="tx1"/>
                </a:solidFill>
                <a:latin typeface="Arial" charset="0"/>
                <a:cs typeface="Arial" charset="0"/>
              </a:defRPr>
            </a:lvl4pPr>
            <a:lvl5pPr marL="2057145" indent="-228572" eaLnBrk="0" hangingPunct="0">
              <a:spcBef>
                <a:spcPct val="30000"/>
              </a:spcBef>
              <a:defRPr sz="1200">
                <a:solidFill>
                  <a:schemeClr val="tx1"/>
                </a:solidFill>
                <a:latin typeface="Arial" charset="0"/>
                <a:cs typeface="Arial" charset="0"/>
              </a:defRPr>
            </a:lvl5pPr>
            <a:lvl6pPr marL="2514288" indent="-228572" eaLnBrk="0" fontAlgn="base" hangingPunct="0">
              <a:spcBef>
                <a:spcPct val="30000"/>
              </a:spcBef>
              <a:spcAft>
                <a:spcPct val="0"/>
              </a:spcAft>
              <a:defRPr sz="1200">
                <a:solidFill>
                  <a:schemeClr val="tx1"/>
                </a:solidFill>
                <a:latin typeface="Arial" charset="0"/>
                <a:cs typeface="Arial" charset="0"/>
              </a:defRPr>
            </a:lvl6pPr>
            <a:lvl7pPr marL="2971431" indent="-228572" eaLnBrk="0" fontAlgn="base" hangingPunct="0">
              <a:spcBef>
                <a:spcPct val="30000"/>
              </a:spcBef>
              <a:spcAft>
                <a:spcPct val="0"/>
              </a:spcAft>
              <a:defRPr sz="1200">
                <a:solidFill>
                  <a:schemeClr val="tx1"/>
                </a:solidFill>
                <a:latin typeface="Arial" charset="0"/>
                <a:cs typeface="Arial" charset="0"/>
              </a:defRPr>
            </a:lvl7pPr>
            <a:lvl8pPr marL="3428574" indent="-228572" eaLnBrk="0" fontAlgn="base" hangingPunct="0">
              <a:spcBef>
                <a:spcPct val="30000"/>
              </a:spcBef>
              <a:spcAft>
                <a:spcPct val="0"/>
              </a:spcAft>
              <a:defRPr sz="1200">
                <a:solidFill>
                  <a:schemeClr val="tx1"/>
                </a:solidFill>
                <a:latin typeface="Arial" charset="0"/>
                <a:cs typeface="Arial" charset="0"/>
              </a:defRPr>
            </a:lvl8pPr>
            <a:lvl9pPr marL="3885717" indent="-228572"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9AE975F4-F03A-4E8F-9C78-818BF2B33049}" type="slidenum">
              <a:rPr lang="en-US" altLang="en-US" smtClean="0"/>
              <a:pPr eaLnBrk="1" hangingPunct="1">
                <a:spcBef>
                  <a:spcPct val="0"/>
                </a:spcBef>
              </a:pPr>
              <a:t>17</a:t>
            </a:fld>
            <a:endParaRPr lang="en-US" alt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pPr eaLnBrk="1" hangingPunct="1"/>
            <a:r>
              <a:rPr lang="en-US" altLang="en-US" dirty="0" smtClean="0"/>
              <a:t>Triggers:  External:  free coupons; convenience store 7/11 for coffee </a:t>
            </a:r>
            <a:r>
              <a:rPr lang="en-US" altLang="en-US" dirty="0" smtClean="0">
                <a:sym typeface="Wingdings" panose="05000000000000000000" pitchFamily="2" charset="2"/>
              </a:rPr>
              <a:t> scratch-off tickets.</a:t>
            </a:r>
          </a:p>
          <a:p>
            <a:pPr eaLnBrk="1" hangingPunct="1"/>
            <a:r>
              <a:rPr lang="en-US" altLang="en-US" dirty="0" smtClean="0">
                <a:sym typeface="Wingdings" panose="05000000000000000000" pitchFamily="2" charset="2"/>
              </a:rPr>
              <a:t>Internal:  mood states (desire to escape)</a:t>
            </a:r>
          </a:p>
          <a:p>
            <a:pPr eaLnBrk="1" hangingPunct="1"/>
            <a:endParaRPr lang="en-US" altLang="en-US" dirty="0" smtClean="0">
              <a:sym typeface="Wingdings" panose="05000000000000000000" pitchFamily="2" charset="2"/>
            </a:endParaRPr>
          </a:p>
          <a:p>
            <a:pPr eaLnBrk="1" hangingPunct="1"/>
            <a:r>
              <a:rPr lang="en-US" altLang="en-US" dirty="0" smtClean="0">
                <a:sym typeface="Wingdings" panose="05000000000000000000" pitchFamily="2" charset="2"/>
              </a:rPr>
              <a:t>Gambler’s fallacy:  past determines future (roulette ball has no memory!) // superstitions</a:t>
            </a:r>
            <a:r>
              <a:rPr lang="en-US" altLang="en-US" baseline="0" dirty="0" smtClean="0">
                <a:sym typeface="Wingdings" panose="05000000000000000000" pitchFamily="2" charset="2"/>
              </a:rPr>
              <a:t> (dice: hard/slow) // misunderstanding chance vs. skill</a:t>
            </a:r>
          </a:p>
          <a:p>
            <a:pPr eaLnBrk="1" hangingPunct="1"/>
            <a:endParaRPr lang="en-US" altLang="en-US" dirty="0" smtClean="0"/>
          </a:p>
          <a:p>
            <a:pPr eaLnBrk="1" hangingPunct="1"/>
            <a:r>
              <a:rPr lang="en-US" altLang="en-US" dirty="0" err="1" smtClean="0"/>
              <a:t>Cogn.Restructuring</a:t>
            </a:r>
            <a:r>
              <a:rPr lang="en-US" altLang="en-US" dirty="0" smtClean="0"/>
              <a:t>: Socratic dialogue: You seem to be assuming …  //  please explain how… why… // how could</a:t>
            </a:r>
            <a:r>
              <a:rPr lang="en-US" altLang="en-US" baseline="0" dirty="0" smtClean="0"/>
              <a:t> you verify or disprove this assumption?</a:t>
            </a:r>
            <a:endParaRPr lang="en-US" altLang="en-US" dirty="0" smtClean="0"/>
          </a:p>
        </p:txBody>
      </p:sp>
    </p:spTree>
    <p:extLst>
      <p:ext uri="{BB962C8B-B14F-4D97-AF65-F5344CB8AC3E}">
        <p14:creationId xmlns:p14="http://schemas.microsoft.com/office/powerpoint/2010/main" val="7087581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2F55AF2-0E4D-4678-85F7-9F04109CB748}" type="slidenum">
              <a:rPr lang="en-US" smtClean="0"/>
              <a:pPr>
                <a:defRPr/>
              </a:pPr>
              <a:t>31</a:t>
            </a:fld>
            <a:endParaRPr lang="en-US"/>
          </a:p>
        </p:txBody>
      </p:sp>
    </p:spTree>
    <p:extLst>
      <p:ext uri="{BB962C8B-B14F-4D97-AF65-F5344CB8AC3E}">
        <p14:creationId xmlns:p14="http://schemas.microsoft.com/office/powerpoint/2010/main" val="19644503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txBox="1">
            <a:spLocks noGrp="1" noChangeArrowheads="1"/>
          </p:cNvSpPr>
          <p:nvPr/>
        </p:nvSpPr>
        <p:spPr bwMode="auto">
          <a:xfrm>
            <a:off x="3884613" y="8829967"/>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9" tIns="45714" rIns="91429" bIns="45714" anchor="b"/>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lgn="r" eaLnBrk="1" hangingPunct="1">
              <a:spcBef>
                <a:spcPct val="0"/>
              </a:spcBef>
            </a:pPr>
            <a:fld id="{1E26D832-F47E-46C8-B521-F17075FB68DC}" type="slidenum">
              <a:rPr lang="en-US" altLang="en-US"/>
              <a:pPr algn="r" eaLnBrk="1" hangingPunct="1">
                <a:spcBef>
                  <a:spcPct val="0"/>
                </a:spcBef>
              </a:pPr>
              <a:t>2</a:t>
            </a:fld>
            <a:endParaRPr lang="en-US" altLang="en-US"/>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pPr eaLnBrk="1" hangingPunct="1"/>
            <a:endParaRPr lang="en-US" altLang="en-US" dirty="0" smtClean="0"/>
          </a:p>
          <a:p>
            <a:pPr eaLnBrk="1" hangingPunct="1"/>
            <a:r>
              <a:rPr lang="en-US" altLang="en-US" dirty="0" smtClean="0"/>
              <a:t>Compared to addiction </a:t>
            </a:r>
            <a:r>
              <a:rPr lang="en-US" altLang="en-US" dirty="0" err="1" smtClean="0"/>
              <a:t>tx</a:t>
            </a:r>
            <a:r>
              <a:rPr lang="en-US" altLang="en-US" dirty="0" smtClean="0"/>
              <a:t>. in general, </a:t>
            </a:r>
            <a:r>
              <a:rPr lang="en-US" altLang="en-US" dirty="0" err="1" smtClean="0"/>
              <a:t>Tx</a:t>
            </a:r>
            <a:r>
              <a:rPr lang="en-US" altLang="en-US" dirty="0" smtClean="0"/>
              <a:t> for GD in its infancy</a:t>
            </a:r>
          </a:p>
        </p:txBody>
      </p:sp>
    </p:spTree>
    <p:extLst>
      <p:ext uri="{BB962C8B-B14F-4D97-AF65-F5344CB8AC3E}">
        <p14:creationId xmlns:p14="http://schemas.microsoft.com/office/powerpoint/2010/main" val="31608251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txBox="1">
            <a:spLocks noGrp="1" noChangeArrowheads="1"/>
          </p:cNvSpPr>
          <p:nvPr/>
        </p:nvSpPr>
        <p:spPr bwMode="auto">
          <a:xfrm>
            <a:off x="3884613" y="8829967"/>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9" tIns="45714" rIns="91429" bIns="45714" anchor="b"/>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lgn="r" eaLnBrk="1" hangingPunct="1">
              <a:spcBef>
                <a:spcPct val="0"/>
              </a:spcBef>
            </a:pPr>
            <a:fld id="{1E26D832-F47E-46C8-B521-F17075FB68DC}" type="slidenum">
              <a:rPr lang="en-US" altLang="en-US"/>
              <a:pPr algn="r" eaLnBrk="1" hangingPunct="1">
                <a:spcBef>
                  <a:spcPct val="0"/>
                </a:spcBef>
              </a:pPr>
              <a:t>3</a:t>
            </a:fld>
            <a:endParaRPr lang="en-US" altLang="en-US"/>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pPr eaLnBrk="1" hangingPunct="1"/>
            <a:r>
              <a:rPr lang="en-US" altLang="en-US" smtClean="0"/>
              <a:t>Additionally, for clients at more severe levels of problem gambling more than one approach is sometimes necessary.</a:t>
            </a:r>
          </a:p>
          <a:p>
            <a:pPr eaLnBrk="1" hangingPunct="1"/>
            <a:endParaRPr lang="en-US" altLang="en-US" smtClean="0"/>
          </a:p>
          <a:p>
            <a:pPr eaLnBrk="1" hangingPunct="1"/>
            <a:r>
              <a:rPr lang="en-US" altLang="en-US" smtClean="0"/>
              <a:t>The bio-psychosocial-spiritual model encompasses all domains of functioning, and gives us a way of conceptualizing the many possible ways that a problem gambler can receive help.</a:t>
            </a:r>
          </a:p>
        </p:txBody>
      </p:sp>
    </p:spTree>
    <p:extLst>
      <p:ext uri="{BB962C8B-B14F-4D97-AF65-F5344CB8AC3E}">
        <p14:creationId xmlns:p14="http://schemas.microsoft.com/office/powerpoint/2010/main" val="30617769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txBox="1">
            <a:spLocks noGrp="1" noChangeArrowheads="1"/>
          </p:cNvSpPr>
          <p:nvPr/>
        </p:nvSpPr>
        <p:spPr bwMode="auto">
          <a:xfrm>
            <a:off x="3884613" y="8829967"/>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9" tIns="45714" rIns="91429" bIns="45714" anchor="b"/>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lgn="r" eaLnBrk="1" hangingPunct="1">
              <a:spcBef>
                <a:spcPct val="0"/>
              </a:spcBef>
            </a:pPr>
            <a:fld id="{1E26D832-F47E-46C8-B521-F17075FB68DC}" type="slidenum">
              <a:rPr lang="en-US" altLang="en-US"/>
              <a:pPr algn="r" eaLnBrk="1" hangingPunct="1">
                <a:spcBef>
                  <a:spcPct val="0"/>
                </a:spcBef>
              </a:pPr>
              <a:t>4</a:t>
            </a:fld>
            <a:endParaRPr lang="en-US" altLang="en-US"/>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pPr eaLnBrk="1" hangingPunct="1"/>
            <a:r>
              <a:rPr lang="en-US" altLang="en-US" smtClean="0"/>
              <a:t>Additionally, for clients at more severe levels of problem gambling more than one approach is sometimes necessary.</a:t>
            </a:r>
          </a:p>
          <a:p>
            <a:pPr eaLnBrk="1" hangingPunct="1"/>
            <a:endParaRPr lang="en-US" altLang="en-US" smtClean="0"/>
          </a:p>
          <a:p>
            <a:pPr eaLnBrk="1" hangingPunct="1"/>
            <a:r>
              <a:rPr lang="en-US" altLang="en-US" smtClean="0"/>
              <a:t>The bio-psychosocial-spiritual model encompasses all domains of functioning, and gives us a way of conceptualizing the many possible ways that a problem gambler can receive help.</a:t>
            </a:r>
          </a:p>
        </p:txBody>
      </p:sp>
    </p:spTree>
    <p:extLst>
      <p:ext uri="{BB962C8B-B14F-4D97-AF65-F5344CB8AC3E}">
        <p14:creationId xmlns:p14="http://schemas.microsoft.com/office/powerpoint/2010/main" val="30617769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txBox="1">
            <a:spLocks noGrp="1" noChangeArrowheads="1"/>
          </p:cNvSpPr>
          <p:nvPr/>
        </p:nvSpPr>
        <p:spPr bwMode="auto">
          <a:xfrm>
            <a:off x="3884613" y="8829967"/>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9" tIns="45714" rIns="91429" bIns="45714" anchor="b"/>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lgn="r" eaLnBrk="1" hangingPunct="1">
              <a:spcBef>
                <a:spcPct val="0"/>
              </a:spcBef>
            </a:pPr>
            <a:fld id="{1E26D832-F47E-46C8-B521-F17075FB68DC}" type="slidenum">
              <a:rPr lang="en-US" altLang="en-US"/>
              <a:pPr algn="r" eaLnBrk="1" hangingPunct="1">
                <a:spcBef>
                  <a:spcPct val="0"/>
                </a:spcBef>
              </a:pPr>
              <a:t>5</a:t>
            </a:fld>
            <a:endParaRPr lang="en-US" altLang="en-US"/>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pPr eaLnBrk="1" hangingPunct="1"/>
            <a:r>
              <a:rPr lang="en-US" altLang="en-US" dirty="0" smtClean="0"/>
              <a:t>Additionally, for clients at more severe levels of problem gambling more than one approach is sometimes necessary.</a:t>
            </a:r>
          </a:p>
          <a:p>
            <a:pPr eaLnBrk="1" hangingPunct="1"/>
            <a:endParaRPr lang="en-US" altLang="en-US" dirty="0" smtClean="0"/>
          </a:p>
          <a:p>
            <a:pPr eaLnBrk="1" hangingPunct="1"/>
            <a:r>
              <a:rPr lang="en-US" altLang="en-US" dirty="0" smtClean="0"/>
              <a:t>The bio-psychosocial-spiritual model encompasses all domains of functioning, and gives us a way of conceptualizing the many possible ways that a problem gambler can receive help.</a:t>
            </a:r>
          </a:p>
        </p:txBody>
      </p:sp>
    </p:spTree>
    <p:extLst>
      <p:ext uri="{BB962C8B-B14F-4D97-AF65-F5344CB8AC3E}">
        <p14:creationId xmlns:p14="http://schemas.microsoft.com/office/powerpoint/2010/main" val="6181481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txBox="1">
            <a:spLocks noGrp="1" noChangeArrowheads="1"/>
          </p:cNvSpPr>
          <p:nvPr/>
        </p:nvSpPr>
        <p:spPr bwMode="auto">
          <a:xfrm>
            <a:off x="3884613" y="8829967"/>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9" tIns="45714" rIns="91429" bIns="45714" anchor="b"/>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lgn="r" eaLnBrk="1" hangingPunct="1">
              <a:spcBef>
                <a:spcPct val="0"/>
              </a:spcBef>
            </a:pPr>
            <a:fld id="{1E26D832-F47E-46C8-B521-F17075FB68DC}" type="slidenum">
              <a:rPr lang="en-US" altLang="en-US"/>
              <a:pPr algn="r" eaLnBrk="1" hangingPunct="1">
                <a:spcBef>
                  <a:spcPct val="0"/>
                </a:spcBef>
              </a:pPr>
              <a:t>6</a:t>
            </a:fld>
            <a:endParaRPr lang="en-US" altLang="en-US"/>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pPr eaLnBrk="1" hangingPunct="1"/>
            <a:r>
              <a:rPr lang="en-US" altLang="en-US" smtClean="0"/>
              <a:t>Additionally, for clients at more severe levels of problem gambling more than one approach is sometimes necessary.</a:t>
            </a:r>
          </a:p>
          <a:p>
            <a:pPr eaLnBrk="1" hangingPunct="1"/>
            <a:endParaRPr lang="en-US" altLang="en-US" smtClean="0"/>
          </a:p>
          <a:p>
            <a:pPr eaLnBrk="1" hangingPunct="1"/>
            <a:r>
              <a:rPr lang="en-US" altLang="en-US" smtClean="0"/>
              <a:t>The bio-psychosocial-spiritual model encompasses all domains of functioning, and gives us a way of conceptualizing the many possible ways that a problem gambler can receive help.</a:t>
            </a:r>
          </a:p>
        </p:txBody>
      </p:sp>
    </p:spTree>
    <p:extLst>
      <p:ext uri="{BB962C8B-B14F-4D97-AF65-F5344CB8AC3E}">
        <p14:creationId xmlns:p14="http://schemas.microsoft.com/office/powerpoint/2010/main" val="6181481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txBox="1">
            <a:spLocks noGrp="1" noChangeArrowheads="1"/>
          </p:cNvSpPr>
          <p:nvPr/>
        </p:nvSpPr>
        <p:spPr bwMode="auto">
          <a:xfrm>
            <a:off x="3884613" y="8829967"/>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9" tIns="45714" rIns="91429" bIns="45714" anchor="b"/>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lgn="r" eaLnBrk="1" hangingPunct="1">
              <a:spcBef>
                <a:spcPct val="0"/>
              </a:spcBef>
            </a:pPr>
            <a:fld id="{1E26D832-F47E-46C8-B521-F17075FB68DC}" type="slidenum">
              <a:rPr lang="en-US" altLang="en-US"/>
              <a:pPr algn="r" eaLnBrk="1" hangingPunct="1">
                <a:spcBef>
                  <a:spcPct val="0"/>
                </a:spcBef>
              </a:pPr>
              <a:t>7</a:t>
            </a:fld>
            <a:endParaRPr lang="en-US" altLang="en-US"/>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pPr eaLnBrk="1" hangingPunct="1"/>
            <a:r>
              <a:rPr lang="en-US" altLang="en-US" smtClean="0"/>
              <a:t>Additionally, for clients at more severe levels of problem gambling more than one approach is sometimes necessary.</a:t>
            </a:r>
          </a:p>
          <a:p>
            <a:pPr eaLnBrk="1" hangingPunct="1"/>
            <a:endParaRPr lang="en-US" altLang="en-US" smtClean="0"/>
          </a:p>
          <a:p>
            <a:pPr eaLnBrk="1" hangingPunct="1"/>
            <a:r>
              <a:rPr lang="en-US" altLang="en-US" smtClean="0"/>
              <a:t>The bio-psychosocial-spiritual model encompasses all domains of functioning, and gives us a way of conceptualizing the many possible ways that a problem gambler can receive help.</a:t>
            </a:r>
          </a:p>
        </p:txBody>
      </p:sp>
    </p:spTree>
    <p:extLst>
      <p:ext uri="{BB962C8B-B14F-4D97-AF65-F5344CB8AC3E}">
        <p14:creationId xmlns:p14="http://schemas.microsoft.com/office/powerpoint/2010/main" val="6181481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txBox="1">
            <a:spLocks noGrp="1" noChangeArrowheads="1"/>
          </p:cNvSpPr>
          <p:nvPr/>
        </p:nvSpPr>
        <p:spPr bwMode="auto">
          <a:xfrm>
            <a:off x="3884613" y="8829967"/>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9" tIns="45714" rIns="91429" bIns="45714" anchor="b"/>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lgn="r" eaLnBrk="1" hangingPunct="1">
              <a:spcBef>
                <a:spcPct val="0"/>
              </a:spcBef>
            </a:pPr>
            <a:fld id="{1E26D832-F47E-46C8-B521-F17075FB68DC}" type="slidenum">
              <a:rPr lang="en-US" altLang="en-US"/>
              <a:pPr algn="r" eaLnBrk="1" hangingPunct="1">
                <a:spcBef>
                  <a:spcPct val="0"/>
                </a:spcBef>
              </a:pPr>
              <a:t>8</a:t>
            </a:fld>
            <a:endParaRPr lang="en-US" altLang="en-US"/>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pPr eaLnBrk="1" hangingPunct="1"/>
            <a:r>
              <a:rPr lang="en-US" altLang="en-US" smtClean="0"/>
              <a:t>Additionally, for clients at more severe levels of problem gambling more than one approach is sometimes necessary.</a:t>
            </a:r>
          </a:p>
          <a:p>
            <a:pPr eaLnBrk="1" hangingPunct="1"/>
            <a:endParaRPr lang="en-US" altLang="en-US" smtClean="0"/>
          </a:p>
          <a:p>
            <a:pPr eaLnBrk="1" hangingPunct="1"/>
            <a:r>
              <a:rPr lang="en-US" altLang="en-US" smtClean="0"/>
              <a:t>The bio-psychosocial-spiritual model encompasses all domains of functioning, and gives us a way of conceptualizing the many possible ways that a problem gambler can receive help.</a:t>
            </a:r>
          </a:p>
        </p:txBody>
      </p:sp>
    </p:spTree>
    <p:extLst>
      <p:ext uri="{BB962C8B-B14F-4D97-AF65-F5344CB8AC3E}">
        <p14:creationId xmlns:p14="http://schemas.microsoft.com/office/powerpoint/2010/main" val="41064375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cs typeface="Arial" charset="0"/>
              </a:defRPr>
            </a:lvl1pPr>
            <a:lvl2pPr marL="742858" indent="-285715" eaLnBrk="0" hangingPunct="0">
              <a:spcBef>
                <a:spcPct val="30000"/>
              </a:spcBef>
              <a:defRPr sz="1200">
                <a:solidFill>
                  <a:schemeClr val="tx1"/>
                </a:solidFill>
                <a:latin typeface="Arial" charset="0"/>
                <a:cs typeface="Arial" charset="0"/>
              </a:defRPr>
            </a:lvl2pPr>
            <a:lvl3pPr marL="1142858" indent="-228572" eaLnBrk="0" hangingPunct="0">
              <a:spcBef>
                <a:spcPct val="30000"/>
              </a:spcBef>
              <a:defRPr sz="1200">
                <a:solidFill>
                  <a:schemeClr val="tx1"/>
                </a:solidFill>
                <a:latin typeface="Arial" charset="0"/>
                <a:cs typeface="Arial" charset="0"/>
              </a:defRPr>
            </a:lvl3pPr>
            <a:lvl4pPr marL="1600001" indent="-228572" eaLnBrk="0" hangingPunct="0">
              <a:spcBef>
                <a:spcPct val="30000"/>
              </a:spcBef>
              <a:defRPr sz="1200">
                <a:solidFill>
                  <a:schemeClr val="tx1"/>
                </a:solidFill>
                <a:latin typeface="Arial" charset="0"/>
                <a:cs typeface="Arial" charset="0"/>
              </a:defRPr>
            </a:lvl4pPr>
            <a:lvl5pPr marL="2057145" indent="-228572" eaLnBrk="0" hangingPunct="0">
              <a:spcBef>
                <a:spcPct val="30000"/>
              </a:spcBef>
              <a:defRPr sz="1200">
                <a:solidFill>
                  <a:schemeClr val="tx1"/>
                </a:solidFill>
                <a:latin typeface="Arial" charset="0"/>
                <a:cs typeface="Arial" charset="0"/>
              </a:defRPr>
            </a:lvl5pPr>
            <a:lvl6pPr marL="2514288" indent="-228572" eaLnBrk="0" fontAlgn="base" hangingPunct="0">
              <a:spcBef>
                <a:spcPct val="30000"/>
              </a:spcBef>
              <a:spcAft>
                <a:spcPct val="0"/>
              </a:spcAft>
              <a:defRPr sz="1200">
                <a:solidFill>
                  <a:schemeClr val="tx1"/>
                </a:solidFill>
                <a:latin typeface="Arial" charset="0"/>
                <a:cs typeface="Arial" charset="0"/>
              </a:defRPr>
            </a:lvl6pPr>
            <a:lvl7pPr marL="2971431" indent="-228572" eaLnBrk="0" fontAlgn="base" hangingPunct="0">
              <a:spcBef>
                <a:spcPct val="30000"/>
              </a:spcBef>
              <a:spcAft>
                <a:spcPct val="0"/>
              </a:spcAft>
              <a:defRPr sz="1200">
                <a:solidFill>
                  <a:schemeClr val="tx1"/>
                </a:solidFill>
                <a:latin typeface="Arial" charset="0"/>
                <a:cs typeface="Arial" charset="0"/>
              </a:defRPr>
            </a:lvl7pPr>
            <a:lvl8pPr marL="3428574" indent="-228572" eaLnBrk="0" fontAlgn="base" hangingPunct="0">
              <a:spcBef>
                <a:spcPct val="30000"/>
              </a:spcBef>
              <a:spcAft>
                <a:spcPct val="0"/>
              </a:spcAft>
              <a:defRPr sz="1200">
                <a:solidFill>
                  <a:schemeClr val="tx1"/>
                </a:solidFill>
                <a:latin typeface="Arial" charset="0"/>
                <a:cs typeface="Arial" charset="0"/>
              </a:defRPr>
            </a:lvl8pPr>
            <a:lvl9pPr marL="3885717" indent="-228572"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4B69297B-6F74-4702-9E6D-80BF0287E973}" type="slidenum">
              <a:rPr lang="en-US" altLang="en-US" smtClean="0"/>
              <a:pPr eaLnBrk="1" hangingPunct="1">
                <a:spcBef>
                  <a:spcPct val="0"/>
                </a:spcBef>
              </a:pPr>
              <a:t>9</a:t>
            </a:fld>
            <a:endParaRPr lang="en-US" alt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6153022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144000" cy="4046538"/>
            <a:chOff x="0" y="1536"/>
            <a:chExt cx="5760" cy="2549"/>
          </a:xfrm>
        </p:grpSpPr>
        <p:sp>
          <p:nvSpPr>
            <p:cNvPr id="5" name="Rectangle 3"/>
            <p:cNvSpPr>
              <a:spLocks noChangeArrowheads="1"/>
            </p:cNvSpPr>
            <p:nvPr userDrawn="1"/>
          </p:nvSpPr>
          <p:spPr bwMode="hidden">
            <a:xfrm rot="-1424751">
              <a:off x="2121" y="2592"/>
              <a:ext cx="3072" cy="384"/>
            </a:xfrm>
            <a:prstGeom prst="rect">
              <a:avLst/>
            </a:prstGeom>
            <a:gradFill rotWithShape="0">
              <a:gsLst>
                <a:gs pos="0">
                  <a:schemeClr val="bg1">
                    <a:gamma/>
                    <a:shade val="94118"/>
                    <a:invGamma/>
                  </a:schemeClr>
                </a:gs>
                <a:gs pos="50000">
                  <a:schemeClr val="bg1"/>
                </a:gs>
                <a:gs pos="100000">
                  <a:schemeClr val="bg1">
                    <a:gamma/>
                    <a:shade val="94118"/>
                    <a:invGamma/>
                  </a:schemeClr>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6" name="Freeform 4"/>
            <p:cNvSpPr>
              <a:spLocks/>
            </p:cNvSpPr>
            <p:nvPr userDrawn="1"/>
          </p:nvSpPr>
          <p:spPr bwMode="hidden">
            <a:xfrm>
              <a:off x="0" y="2664"/>
              <a:ext cx="2688" cy="1224"/>
            </a:xfrm>
            <a:custGeom>
              <a:avLst/>
              <a:gdLst>
                <a:gd name="T0" fmla="*/ 0 w 2688"/>
                <a:gd name="T1" fmla="*/ 0 h 1224"/>
                <a:gd name="T2" fmla="*/ 960 w 2688"/>
                <a:gd name="T3" fmla="*/ 552 h 1224"/>
                <a:gd name="T4" fmla="*/ 1968 w 2688"/>
                <a:gd name="T5" fmla="*/ 264 h 1224"/>
                <a:gd name="T6" fmla="*/ 2028 w 2688"/>
                <a:gd name="T7" fmla="*/ 270 h 1224"/>
                <a:gd name="T8" fmla="*/ 2661 w 2688"/>
                <a:gd name="T9" fmla="*/ 528 h 1224"/>
                <a:gd name="T10" fmla="*/ 2688 w 2688"/>
                <a:gd name="T11" fmla="*/ 648 h 1224"/>
                <a:gd name="T12" fmla="*/ 2304 w 2688"/>
                <a:gd name="T13" fmla="*/ 1080 h 1224"/>
                <a:gd name="T14" fmla="*/ 1584 w 2688"/>
                <a:gd name="T15" fmla="*/ 1224 h 1224"/>
                <a:gd name="T16" fmla="*/ 1296 w 2688"/>
                <a:gd name="T17" fmla="*/ 936 h 1224"/>
                <a:gd name="T18" fmla="*/ 864 w 2688"/>
                <a:gd name="T19" fmla="*/ 1032 h 1224"/>
                <a:gd name="T20" fmla="*/ 0 w 2688"/>
                <a:gd name="T21" fmla="*/ 552 h 1224"/>
                <a:gd name="T22" fmla="*/ 0 w 2688"/>
                <a:gd name="T23" fmla="*/ 0 h 122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688" h="1224">
                  <a:moveTo>
                    <a:pt x="0" y="0"/>
                  </a:moveTo>
                  <a:lnTo>
                    <a:pt x="960" y="552"/>
                  </a:lnTo>
                  <a:lnTo>
                    <a:pt x="1968" y="264"/>
                  </a:lnTo>
                  <a:lnTo>
                    <a:pt x="2028" y="270"/>
                  </a:lnTo>
                  <a:lnTo>
                    <a:pt x="2661" y="528"/>
                  </a:lnTo>
                  <a:lnTo>
                    <a:pt x="2688" y="648"/>
                  </a:lnTo>
                  <a:lnTo>
                    <a:pt x="2304" y="1080"/>
                  </a:lnTo>
                  <a:lnTo>
                    <a:pt x="1584" y="1224"/>
                  </a:lnTo>
                  <a:lnTo>
                    <a:pt x="1296" y="936"/>
                  </a:lnTo>
                  <a:lnTo>
                    <a:pt x="864" y="1032"/>
                  </a:lnTo>
                  <a:lnTo>
                    <a:pt x="0" y="552"/>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 name="Freeform 5"/>
            <p:cNvSpPr>
              <a:spLocks/>
            </p:cNvSpPr>
            <p:nvPr userDrawn="1"/>
          </p:nvSpPr>
          <p:spPr bwMode="hidden">
            <a:xfrm>
              <a:off x="3359" y="1536"/>
              <a:ext cx="2401" cy="1232"/>
            </a:xfrm>
            <a:custGeom>
              <a:avLst/>
              <a:gdLst>
                <a:gd name="T0" fmla="*/ 2208 w 2401"/>
                <a:gd name="T1" fmla="*/ 15 h 1232"/>
                <a:gd name="T2" fmla="*/ 2088 w 2401"/>
                <a:gd name="T3" fmla="*/ 57 h 1232"/>
                <a:gd name="T4" fmla="*/ 1951 w 2401"/>
                <a:gd name="T5" fmla="*/ 99 h 1232"/>
                <a:gd name="T6" fmla="*/ 1704 w 2401"/>
                <a:gd name="T7" fmla="*/ 135 h 1232"/>
                <a:gd name="T8" fmla="*/ 1314 w 2401"/>
                <a:gd name="T9" fmla="*/ 177 h 1232"/>
                <a:gd name="T10" fmla="*/ 1176 w 2401"/>
                <a:gd name="T11" fmla="*/ 189 h 1232"/>
                <a:gd name="T12" fmla="*/ 1122 w 2401"/>
                <a:gd name="T13" fmla="*/ 195 h 1232"/>
                <a:gd name="T14" fmla="*/ 1075 w 2401"/>
                <a:gd name="T15" fmla="*/ 231 h 1232"/>
                <a:gd name="T16" fmla="*/ 924 w 2401"/>
                <a:gd name="T17" fmla="*/ 321 h 1232"/>
                <a:gd name="T18" fmla="*/ 840 w 2401"/>
                <a:gd name="T19" fmla="*/ 369 h 1232"/>
                <a:gd name="T20" fmla="*/ 630 w 2401"/>
                <a:gd name="T21" fmla="*/ 458 h 1232"/>
                <a:gd name="T22" fmla="*/ 529 w 2401"/>
                <a:gd name="T23" fmla="*/ 500 h 1232"/>
                <a:gd name="T24" fmla="*/ 487 w 2401"/>
                <a:gd name="T25" fmla="*/ 542 h 1232"/>
                <a:gd name="T26" fmla="*/ 457 w 2401"/>
                <a:gd name="T27" fmla="*/ 590 h 1232"/>
                <a:gd name="T28" fmla="*/ 402 w 2401"/>
                <a:gd name="T29" fmla="*/ 638 h 1232"/>
                <a:gd name="T30" fmla="*/ 330 w 2401"/>
                <a:gd name="T31" fmla="*/ 758 h 1232"/>
                <a:gd name="T32" fmla="*/ 312 w 2401"/>
                <a:gd name="T33" fmla="*/ 788 h 1232"/>
                <a:gd name="T34" fmla="*/ 252 w 2401"/>
                <a:gd name="T35" fmla="*/ 824 h 1232"/>
                <a:gd name="T36" fmla="*/ 84 w 2401"/>
                <a:gd name="T37" fmla="*/ 926 h 1232"/>
                <a:gd name="T38" fmla="*/ 0 w 2401"/>
                <a:gd name="T39" fmla="*/ 992 h 1232"/>
                <a:gd name="T40" fmla="*/ 12 w 2401"/>
                <a:gd name="T41" fmla="*/ 1040 h 1232"/>
                <a:gd name="T42" fmla="*/ 132 w 2401"/>
                <a:gd name="T43" fmla="*/ 1034 h 1232"/>
                <a:gd name="T44" fmla="*/ 336 w 2401"/>
                <a:gd name="T45" fmla="*/ 980 h 1232"/>
                <a:gd name="T46" fmla="*/ 529 w 2401"/>
                <a:gd name="T47" fmla="*/ 896 h 1232"/>
                <a:gd name="T48" fmla="*/ 576 w 2401"/>
                <a:gd name="T49" fmla="*/ 872 h 1232"/>
                <a:gd name="T50" fmla="*/ 714 w 2401"/>
                <a:gd name="T51" fmla="*/ 848 h 1232"/>
                <a:gd name="T52" fmla="*/ 966 w 2401"/>
                <a:gd name="T53" fmla="*/ 794 h 1232"/>
                <a:gd name="T54" fmla="*/ 1212 w 2401"/>
                <a:gd name="T55" fmla="*/ 782 h 1232"/>
                <a:gd name="T56" fmla="*/ 1416 w 2401"/>
                <a:gd name="T57" fmla="*/ 872 h 1232"/>
                <a:gd name="T58" fmla="*/ 1464 w 2401"/>
                <a:gd name="T59" fmla="*/ 932 h 1232"/>
                <a:gd name="T60" fmla="*/ 1440 w 2401"/>
                <a:gd name="T61" fmla="*/ 992 h 1232"/>
                <a:gd name="T62" fmla="*/ 1302 w 2401"/>
                <a:gd name="T63" fmla="*/ 1040 h 1232"/>
                <a:gd name="T64" fmla="*/ 1158 w 2401"/>
                <a:gd name="T65" fmla="*/ 1100 h 1232"/>
                <a:gd name="T66" fmla="*/ 1093 w 2401"/>
                <a:gd name="T67" fmla="*/ 1148 h 1232"/>
                <a:gd name="T68" fmla="*/ 1075 w 2401"/>
                <a:gd name="T69" fmla="*/ 1208 h 1232"/>
                <a:gd name="T70" fmla="*/ 1093 w 2401"/>
                <a:gd name="T71" fmla="*/ 1232 h 1232"/>
                <a:gd name="T72" fmla="*/ 1152 w 2401"/>
                <a:gd name="T73" fmla="*/ 1226 h 1232"/>
                <a:gd name="T74" fmla="*/ 1332 w 2401"/>
                <a:gd name="T75" fmla="*/ 1208 h 1232"/>
                <a:gd name="T76" fmla="*/ 1434 w 2401"/>
                <a:gd name="T77" fmla="*/ 1184 h 1232"/>
                <a:gd name="T78" fmla="*/ 1464 w 2401"/>
                <a:gd name="T79" fmla="*/ 1172 h 1232"/>
                <a:gd name="T80" fmla="*/ 1578 w 2401"/>
                <a:gd name="T81" fmla="*/ 1130 h 1232"/>
                <a:gd name="T82" fmla="*/ 1758 w 2401"/>
                <a:gd name="T83" fmla="*/ 1064 h 1232"/>
                <a:gd name="T84" fmla="*/ 1872 w 2401"/>
                <a:gd name="T85" fmla="*/ 962 h 1232"/>
                <a:gd name="T86" fmla="*/ 1986 w 2401"/>
                <a:gd name="T87" fmla="*/ 800 h 1232"/>
                <a:gd name="T88" fmla="*/ 2166 w 2401"/>
                <a:gd name="T89" fmla="*/ 650 h 1232"/>
                <a:gd name="T90" fmla="*/ 2257 w 2401"/>
                <a:gd name="T91" fmla="*/ 590 h 1232"/>
                <a:gd name="T92" fmla="*/ 2400 w 2401"/>
                <a:gd name="T93" fmla="*/ 57 h 123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401" h="1232">
                  <a:moveTo>
                    <a:pt x="2310" y="3"/>
                  </a:moveTo>
                  <a:lnTo>
                    <a:pt x="2280" y="3"/>
                  </a:lnTo>
                  <a:lnTo>
                    <a:pt x="2208" y="15"/>
                  </a:lnTo>
                  <a:lnTo>
                    <a:pt x="2136" y="27"/>
                  </a:lnTo>
                  <a:lnTo>
                    <a:pt x="2112" y="39"/>
                  </a:lnTo>
                  <a:lnTo>
                    <a:pt x="2088" y="57"/>
                  </a:lnTo>
                  <a:lnTo>
                    <a:pt x="2082" y="63"/>
                  </a:lnTo>
                  <a:lnTo>
                    <a:pt x="2076" y="69"/>
                  </a:lnTo>
                  <a:lnTo>
                    <a:pt x="1951" y="99"/>
                  </a:lnTo>
                  <a:lnTo>
                    <a:pt x="1896" y="111"/>
                  </a:lnTo>
                  <a:lnTo>
                    <a:pt x="1836" y="117"/>
                  </a:lnTo>
                  <a:lnTo>
                    <a:pt x="1704" y="135"/>
                  </a:lnTo>
                  <a:lnTo>
                    <a:pt x="1572" y="153"/>
                  </a:lnTo>
                  <a:lnTo>
                    <a:pt x="1434" y="165"/>
                  </a:lnTo>
                  <a:lnTo>
                    <a:pt x="1314" y="177"/>
                  </a:lnTo>
                  <a:lnTo>
                    <a:pt x="1260" y="183"/>
                  </a:lnTo>
                  <a:lnTo>
                    <a:pt x="1212" y="189"/>
                  </a:lnTo>
                  <a:lnTo>
                    <a:pt x="1176" y="189"/>
                  </a:lnTo>
                  <a:lnTo>
                    <a:pt x="1146" y="195"/>
                  </a:lnTo>
                  <a:lnTo>
                    <a:pt x="1128" y="195"/>
                  </a:lnTo>
                  <a:lnTo>
                    <a:pt x="1122" y="195"/>
                  </a:lnTo>
                  <a:lnTo>
                    <a:pt x="1116" y="201"/>
                  </a:lnTo>
                  <a:lnTo>
                    <a:pt x="1105" y="207"/>
                  </a:lnTo>
                  <a:lnTo>
                    <a:pt x="1075" y="231"/>
                  </a:lnTo>
                  <a:lnTo>
                    <a:pt x="1026" y="261"/>
                  </a:lnTo>
                  <a:lnTo>
                    <a:pt x="972" y="291"/>
                  </a:lnTo>
                  <a:lnTo>
                    <a:pt x="924" y="321"/>
                  </a:lnTo>
                  <a:lnTo>
                    <a:pt x="876" y="345"/>
                  </a:lnTo>
                  <a:lnTo>
                    <a:pt x="846" y="363"/>
                  </a:lnTo>
                  <a:lnTo>
                    <a:pt x="840" y="369"/>
                  </a:lnTo>
                  <a:lnTo>
                    <a:pt x="834" y="369"/>
                  </a:lnTo>
                  <a:lnTo>
                    <a:pt x="732" y="417"/>
                  </a:lnTo>
                  <a:lnTo>
                    <a:pt x="630" y="458"/>
                  </a:lnTo>
                  <a:lnTo>
                    <a:pt x="588" y="476"/>
                  </a:lnTo>
                  <a:lnTo>
                    <a:pt x="552" y="488"/>
                  </a:lnTo>
                  <a:lnTo>
                    <a:pt x="529" y="500"/>
                  </a:lnTo>
                  <a:lnTo>
                    <a:pt x="517" y="506"/>
                  </a:lnTo>
                  <a:lnTo>
                    <a:pt x="499" y="524"/>
                  </a:lnTo>
                  <a:lnTo>
                    <a:pt x="487" y="542"/>
                  </a:lnTo>
                  <a:lnTo>
                    <a:pt x="481" y="560"/>
                  </a:lnTo>
                  <a:lnTo>
                    <a:pt x="481" y="578"/>
                  </a:lnTo>
                  <a:lnTo>
                    <a:pt x="457" y="590"/>
                  </a:lnTo>
                  <a:lnTo>
                    <a:pt x="438" y="596"/>
                  </a:lnTo>
                  <a:lnTo>
                    <a:pt x="420" y="614"/>
                  </a:lnTo>
                  <a:lnTo>
                    <a:pt x="402" y="638"/>
                  </a:lnTo>
                  <a:lnTo>
                    <a:pt x="366" y="698"/>
                  </a:lnTo>
                  <a:lnTo>
                    <a:pt x="348" y="728"/>
                  </a:lnTo>
                  <a:lnTo>
                    <a:pt x="330" y="758"/>
                  </a:lnTo>
                  <a:lnTo>
                    <a:pt x="324" y="776"/>
                  </a:lnTo>
                  <a:lnTo>
                    <a:pt x="318" y="782"/>
                  </a:lnTo>
                  <a:lnTo>
                    <a:pt x="312" y="788"/>
                  </a:lnTo>
                  <a:lnTo>
                    <a:pt x="300" y="794"/>
                  </a:lnTo>
                  <a:lnTo>
                    <a:pt x="282" y="806"/>
                  </a:lnTo>
                  <a:lnTo>
                    <a:pt x="252" y="824"/>
                  </a:lnTo>
                  <a:lnTo>
                    <a:pt x="199" y="854"/>
                  </a:lnTo>
                  <a:lnTo>
                    <a:pt x="151" y="884"/>
                  </a:lnTo>
                  <a:lnTo>
                    <a:pt x="84" y="926"/>
                  </a:lnTo>
                  <a:lnTo>
                    <a:pt x="30" y="962"/>
                  </a:lnTo>
                  <a:lnTo>
                    <a:pt x="12" y="974"/>
                  </a:lnTo>
                  <a:lnTo>
                    <a:pt x="0" y="992"/>
                  </a:lnTo>
                  <a:lnTo>
                    <a:pt x="0" y="1004"/>
                  </a:lnTo>
                  <a:lnTo>
                    <a:pt x="0" y="1022"/>
                  </a:lnTo>
                  <a:lnTo>
                    <a:pt x="12" y="1040"/>
                  </a:lnTo>
                  <a:lnTo>
                    <a:pt x="42" y="1046"/>
                  </a:lnTo>
                  <a:lnTo>
                    <a:pt x="84" y="1046"/>
                  </a:lnTo>
                  <a:lnTo>
                    <a:pt x="132" y="1034"/>
                  </a:lnTo>
                  <a:lnTo>
                    <a:pt x="193" y="1022"/>
                  </a:lnTo>
                  <a:lnTo>
                    <a:pt x="264" y="1004"/>
                  </a:lnTo>
                  <a:lnTo>
                    <a:pt x="336" y="980"/>
                  </a:lnTo>
                  <a:lnTo>
                    <a:pt x="408" y="950"/>
                  </a:lnTo>
                  <a:lnTo>
                    <a:pt x="475" y="920"/>
                  </a:lnTo>
                  <a:lnTo>
                    <a:pt x="529" y="896"/>
                  </a:lnTo>
                  <a:lnTo>
                    <a:pt x="564" y="878"/>
                  </a:lnTo>
                  <a:lnTo>
                    <a:pt x="570" y="872"/>
                  </a:lnTo>
                  <a:lnTo>
                    <a:pt x="576" y="872"/>
                  </a:lnTo>
                  <a:lnTo>
                    <a:pt x="606" y="872"/>
                  </a:lnTo>
                  <a:lnTo>
                    <a:pt x="648" y="866"/>
                  </a:lnTo>
                  <a:lnTo>
                    <a:pt x="714" y="848"/>
                  </a:lnTo>
                  <a:lnTo>
                    <a:pt x="793" y="830"/>
                  </a:lnTo>
                  <a:lnTo>
                    <a:pt x="876" y="812"/>
                  </a:lnTo>
                  <a:lnTo>
                    <a:pt x="966" y="794"/>
                  </a:lnTo>
                  <a:lnTo>
                    <a:pt x="1063" y="782"/>
                  </a:lnTo>
                  <a:lnTo>
                    <a:pt x="1152" y="776"/>
                  </a:lnTo>
                  <a:lnTo>
                    <a:pt x="1212" y="782"/>
                  </a:lnTo>
                  <a:lnTo>
                    <a:pt x="1284" y="806"/>
                  </a:lnTo>
                  <a:lnTo>
                    <a:pt x="1357" y="836"/>
                  </a:lnTo>
                  <a:lnTo>
                    <a:pt x="1416" y="872"/>
                  </a:lnTo>
                  <a:lnTo>
                    <a:pt x="1434" y="890"/>
                  </a:lnTo>
                  <a:lnTo>
                    <a:pt x="1452" y="908"/>
                  </a:lnTo>
                  <a:lnTo>
                    <a:pt x="1464" y="932"/>
                  </a:lnTo>
                  <a:lnTo>
                    <a:pt x="1464" y="950"/>
                  </a:lnTo>
                  <a:lnTo>
                    <a:pt x="1458" y="968"/>
                  </a:lnTo>
                  <a:lnTo>
                    <a:pt x="1440" y="992"/>
                  </a:lnTo>
                  <a:lnTo>
                    <a:pt x="1410" y="1004"/>
                  </a:lnTo>
                  <a:lnTo>
                    <a:pt x="1369" y="1022"/>
                  </a:lnTo>
                  <a:lnTo>
                    <a:pt x="1302" y="1040"/>
                  </a:lnTo>
                  <a:lnTo>
                    <a:pt x="1248" y="1064"/>
                  </a:lnTo>
                  <a:lnTo>
                    <a:pt x="1200" y="1082"/>
                  </a:lnTo>
                  <a:lnTo>
                    <a:pt x="1158" y="1100"/>
                  </a:lnTo>
                  <a:lnTo>
                    <a:pt x="1128" y="1118"/>
                  </a:lnTo>
                  <a:lnTo>
                    <a:pt x="1110" y="1130"/>
                  </a:lnTo>
                  <a:lnTo>
                    <a:pt x="1093" y="1148"/>
                  </a:lnTo>
                  <a:lnTo>
                    <a:pt x="1081" y="1160"/>
                  </a:lnTo>
                  <a:lnTo>
                    <a:pt x="1069" y="1190"/>
                  </a:lnTo>
                  <a:lnTo>
                    <a:pt x="1075" y="1208"/>
                  </a:lnTo>
                  <a:lnTo>
                    <a:pt x="1081" y="1220"/>
                  </a:lnTo>
                  <a:lnTo>
                    <a:pt x="1087" y="1226"/>
                  </a:lnTo>
                  <a:lnTo>
                    <a:pt x="1093" y="1232"/>
                  </a:lnTo>
                  <a:lnTo>
                    <a:pt x="1110" y="1232"/>
                  </a:lnTo>
                  <a:lnTo>
                    <a:pt x="1128" y="1226"/>
                  </a:lnTo>
                  <a:lnTo>
                    <a:pt x="1152" y="1226"/>
                  </a:lnTo>
                  <a:lnTo>
                    <a:pt x="1212" y="1220"/>
                  </a:lnTo>
                  <a:lnTo>
                    <a:pt x="1272" y="1214"/>
                  </a:lnTo>
                  <a:lnTo>
                    <a:pt x="1332" y="1208"/>
                  </a:lnTo>
                  <a:lnTo>
                    <a:pt x="1393" y="1196"/>
                  </a:lnTo>
                  <a:lnTo>
                    <a:pt x="1416" y="1190"/>
                  </a:lnTo>
                  <a:lnTo>
                    <a:pt x="1434" y="1184"/>
                  </a:lnTo>
                  <a:lnTo>
                    <a:pt x="1446" y="1178"/>
                  </a:lnTo>
                  <a:lnTo>
                    <a:pt x="1452" y="1178"/>
                  </a:lnTo>
                  <a:lnTo>
                    <a:pt x="1464" y="1172"/>
                  </a:lnTo>
                  <a:lnTo>
                    <a:pt x="1488" y="1166"/>
                  </a:lnTo>
                  <a:lnTo>
                    <a:pt x="1530" y="1148"/>
                  </a:lnTo>
                  <a:lnTo>
                    <a:pt x="1578" y="1130"/>
                  </a:lnTo>
                  <a:lnTo>
                    <a:pt x="1681" y="1094"/>
                  </a:lnTo>
                  <a:lnTo>
                    <a:pt x="1722" y="1076"/>
                  </a:lnTo>
                  <a:lnTo>
                    <a:pt x="1758" y="1064"/>
                  </a:lnTo>
                  <a:lnTo>
                    <a:pt x="1812" y="1040"/>
                  </a:lnTo>
                  <a:lnTo>
                    <a:pt x="1848" y="1004"/>
                  </a:lnTo>
                  <a:lnTo>
                    <a:pt x="1872" y="962"/>
                  </a:lnTo>
                  <a:lnTo>
                    <a:pt x="1890" y="932"/>
                  </a:lnTo>
                  <a:lnTo>
                    <a:pt x="1932" y="866"/>
                  </a:lnTo>
                  <a:lnTo>
                    <a:pt x="1986" y="800"/>
                  </a:lnTo>
                  <a:lnTo>
                    <a:pt x="2046" y="740"/>
                  </a:lnTo>
                  <a:lnTo>
                    <a:pt x="2112" y="692"/>
                  </a:lnTo>
                  <a:lnTo>
                    <a:pt x="2166" y="650"/>
                  </a:lnTo>
                  <a:lnTo>
                    <a:pt x="2214" y="620"/>
                  </a:lnTo>
                  <a:lnTo>
                    <a:pt x="2244" y="596"/>
                  </a:lnTo>
                  <a:lnTo>
                    <a:pt x="2257" y="590"/>
                  </a:lnTo>
                  <a:lnTo>
                    <a:pt x="2400" y="518"/>
                  </a:lnTo>
                  <a:lnTo>
                    <a:pt x="2400" y="57"/>
                  </a:lnTo>
                  <a:lnTo>
                    <a:pt x="2401" y="0"/>
                  </a:lnTo>
                  <a:lnTo>
                    <a:pt x="2310" y="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 name="Freeform 6"/>
            <p:cNvSpPr>
              <a:spLocks/>
            </p:cNvSpPr>
            <p:nvPr userDrawn="1"/>
          </p:nvSpPr>
          <p:spPr bwMode="hidden">
            <a:xfrm>
              <a:off x="3792" y="1536"/>
              <a:ext cx="1968" cy="762"/>
            </a:xfrm>
            <a:custGeom>
              <a:avLst/>
              <a:gdLst>
                <a:gd name="T0" fmla="*/ 965 w 1968"/>
                <a:gd name="T1" fmla="*/ 165 h 762"/>
                <a:gd name="T2" fmla="*/ 696 w 1968"/>
                <a:gd name="T3" fmla="*/ 200 h 762"/>
                <a:gd name="T4" fmla="*/ 693 w 1968"/>
                <a:gd name="T5" fmla="*/ 237 h 762"/>
                <a:gd name="T6" fmla="*/ 924 w 1968"/>
                <a:gd name="T7" fmla="*/ 258 h 762"/>
                <a:gd name="T8" fmla="*/ 993 w 1968"/>
                <a:gd name="T9" fmla="*/ 267 h 762"/>
                <a:gd name="T10" fmla="*/ 681 w 1968"/>
                <a:gd name="T11" fmla="*/ 291 h 762"/>
                <a:gd name="T12" fmla="*/ 633 w 1968"/>
                <a:gd name="T13" fmla="*/ 309 h 762"/>
                <a:gd name="T14" fmla="*/ 645 w 1968"/>
                <a:gd name="T15" fmla="*/ 336 h 762"/>
                <a:gd name="T16" fmla="*/ 672 w 1968"/>
                <a:gd name="T17" fmla="*/ 351 h 762"/>
                <a:gd name="T18" fmla="*/ 984 w 1968"/>
                <a:gd name="T19" fmla="*/ 333 h 762"/>
                <a:gd name="T20" fmla="*/ 1080 w 1968"/>
                <a:gd name="T21" fmla="*/ 357 h 762"/>
                <a:gd name="T22" fmla="*/ 624 w 1968"/>
                <a:gd name="T23" fmla="*/ 492 h 762"/>
                <a:gd name="T24" fmla="*/ 616 w 1968"/>
                <a:gd name="T25" fmla="*/ 536 h 762"/>
                <a:gd name="T26" fmla="*/ 8 w 1968"/>
                <a:gd name="T27" fmla="*/ 724 h 762"/>
                <a:gd name="T28" fmla="*/ 0 w 1968"/>
                <a:gd name="T29" fmla="*/ 756 h 762"/>
                <a:gd name="T30" fmla="*/ 27 w 1968"/>
                <a:gd name="T31" fmla="*/ 762 h 762"/>
                <a:gd name="T32" fmla="*/ 664 w 1968"/>
                <a:gd name="T33" fmla="*/ 564 h 762"/>
                <a:gd name="T34" fmla="*/ 856 w 1968"/>
                <a:gd name="T35" fmla="*/ 600 h 762"/>
                <a:gd name="T36" fmla="*/ 1158 w 1968"/>
                <a:gd name="T37" fmla="*/ 507 h 762"/>
                <a:gd name="T38" fmla="*/ 1434 w 1968"/>
                <a:gd name="T39" fmla="*/ 465 h 762"/>
                <a:gd name="T40" fmla="*/ 1572 w 1968"/>
                <a:gd name="T41" fmla="*/ 368 h 762"/>
                <a:gd name="T42" fmla="*/ 1712 w 1968"/>
                <a:gd name="T43" fmla="*/ 340 h 762"/>
                <a:gd name="T44" fmla="*/ 1856 w 1968"/>
                <a:gd name="T45" fmla="*/ 328 h 762"/>
                <a:gd name="T46" fmla="*/ 1968 w 1968"/>
                <a:gd name="T47" fmla="*/ 330 h 762"/>
                <a:gd name="T48" fmla="*/ 1968 w 1968"/>
                <a:gd name="T49" fmla="*/ 0 h 762"/>
                <a:gd name="T50" fmla="*/ 1934 w 1968"/>
                <a:gd name="T51" fmla="*/ 3 h 762"/>
                <a:gd name="T52" fmla="*/ 1832 w 1968"/>
                <a:gd name="T53" fmla="*/ 5 h 762"/>
                <a:gd name="T54" fmla="*/ 1682 w 1968"/>
                <a:gd name="T55" fmla="*/ 35 h 762"/>
                <a:gd name="T56" fmla="*/ 1643 w 1968"/>
                <a:gd name="T57" fmla="*/ 72 h 762"/>
                <a:gd name="T58" fmla="*/ 1392 w 1968"/>
                <a:gd name="T59" fmla="*/ 119 h 7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968" h="762">
                  <a:moveTo>
                    <a:pt x="965" y="165"/>
                  </a:moveTo>
                  <a:lnTo>
                    <a:pt x="696" y="200"/>
                  </a:lnTo>
                  <a:lnTo>
                    <a:pt x="693" y="237"/>
                  </a:lnTo>
                  <a:lnTo>
                    <a:pt x="924" y="258"/>
                  </a:lnTo>
                  <a:lnTo>
                    <a:pt x="993" y="267"/>
                  </a:lnTo>
                  <a:lnTo>
                    <a:pt x="681" y="291"/>
                  </a:lnTo>
                  <a:lnTo>
                    <a:pt x="633" y="309"/>
                  </a:lnTo>
                  <a:lnTo>
                    <a:pt x="645" y="336"/>
                  </a:lnTo>
                  <a:lnTo>
                    <a:pt x="672" y="351"/>
                  </a:lnTo>
                  <a:lnTo>
                    <a:pt x="984" y="333"/>
                  </a:lnTo>
                  <a:lnTo>
                    <a:pt x="1080" y="357"/>
                  </a:lnTo>
                  <a:lnTo>
                    <a:pt x="624" y="492"/>
                  </a:lnTo>
                  <a:lnTo>
                    <a:pt x="616" y="536"/>
                  </a:lnTo>
                  <a:lnTo>
                    <a:pt x="8" y="724"/>
                  </a:lnTo>
                  <a:lnTo>
                    <a:pt x="0" y="756"/>
                  </a:lnTo>
                  <a:lnTo>
                    <a:pt x="27" y="762"/>
                  </a:lnTo>
                  <a:lnTo>
                    <a:pt x="664" y="564"/>
                  </a:lnTo>
                  <a:lnTo>
                    <a:pt x="856" y="600"/>
                  </a:lnTo>
                  <a:lnTo>
                    <a:pt x="1158" y="507"/>
                  </a:lnTo>
                  <a:lnTo>
                    <a:pt x="1434" y="465"/>
                  </a:lnTo>
                  <a:lnTo>
                    <a:pt x="1572" y="368"/>
                  </a:lnTo>
                  <a:lnTo>
                    <a:pt x="1712" y="340"/>
                  </a:lnTo>
                  <a:lnTo>
                    <a:pt x="1856" y="328"/>
                  </a:lnTo>
                  <a:lnTo>
                    <a:pt x="1968" y="330"/>
                  </a:lnTo>
                  <a:lnTo>
                    <a:pt x="1968" y="0"/>
                  </a:lnTo>
                  <a:lnTo>
                    <a:pt x="1934" y="3"/>
                  </a:lnTo>
                  <a:lnTo>
                    <a:pt x="1832" y="5"/>
                  </a:lnTo>
                  <a:lnTo>
                    <a:pt x="1682" y="35"/>
                  </a:lnTo>
                  <a:lnTo>
                    <a:pt x="1643" y="72"/>
                  </a:lnTo>
                  <a:lnTo>
                    <a:pt x="1392" y="119"/>
                  </a:lnTo>
                </a:path>
              </a:pathLst>
            </a:custGeom>
            <a:gradFill rotWithShape="0">
              <a:gsLst>
                <a:gs pos="0">
                  <a:schemeClr val="bg2">
                    <a:gamma/>
                    <a:tint val="81961"/>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9" name="Freeform 7"/>
            <p:cNvSpPr>
              <a:spLocks/>
            </p:cNvSpPr>
            <p:nvPr userDrawn="1"/>
          </p:nvSpPr>
          <p:spPr bwMode="hidden">
            <a:xfrm>
              <a:off x="3599" y="2477"/>
              <a:ext cx="186" cy="120"/>
            </a:xfrm>
            <a:custGeom>
              <a:avLst/>
              <a:gdLst>
                <a:gd name="T0" fmla="*/ 191 w 185"/>
                <a:gd name="T1" fmla="*/ 0 h 120"/>
                <a:gd name="T2" fmla="*/ 191 w 185"/>
                <a:gd name="T3" fmla="*/ 6 h 120"/>
                <a:gd name="T4" fmla="*/ 191 w 185"/>
                <a:gd name="T5" fmla="*/ 18 h 120"/>
                <a:gd name="T6" fmla="*/ 191 w 185"/>
                <a:gd name="T7" fmla="*/ 36 h 120"/>
                <a:gd name="T8" fmla="*/ 185 w 185"/>
                <a:gd name="T9" fmla="*/ 54 h 120"/>
                <a:gd name="T10" fmla="*/ 167 w 185"/>
                <a:gd name="T11" fmla="*/ 72 h 120"/>
                <a:gd name="T12" fmla="*/ 143 w 185"/>
                <a:gd name="T13" fmla="*/ 96 h 120"/>
                <a:gd name="T14" fmla="*/ 107 w 185"/>
                <a:gd name="T15" fmla="*/ 108 h 120"/>
                <a:gd name="T16" fmla="*/ 47 w 185"/>
                <a:gd name="T17" fmla="*/ 120 h 120"/>
                <a:gd name="T18" fmla="*/ 29 w 185"/>
                <a:gd name="T19" fmla="*/ 120 h 120"/>
                <a:gd name="T20" fmla="*/ 17 w 185"/>
                <a:gd name="T21" fmla="*/ 114 h 120"/>
                <a:gd name="T22" fmla="*/ 0 w 185"/>
                <a:gd name="T23" fmla="*/ 96 h 120"/>
                <a:gd name="T24" fmla="*/ 0 w 185"/>
                <a:gd name="T25" fmla="*/ 78 h 120"/>
                <a:gd name="T26" fmla="*/ 0 w 185"/>
                <a:gd name="T27" fmla="*/ 72 h 120"/>
                <a:gd name="T28" fmla="*/ 191 w 185"/>
                <a:gd name="T29" fmla="*/ 0 h 120"/>
                <a:gd name="T30" fmla="*/ 191 w 185"/>
                <a:gd name="T31" fmla="*/ 0 h 12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85" h="120">
                  <a:moveTo>
                    <a:pt x="185" y="0"/>
                  </a:moveTo>
                  <a:lnTo>
                    <a:pt x="185" y="6"/>
                  </a:lnTo>
                  <a:lnTo>
                    <a:pt x="185" y="18"/>
                  </a:lnTo>
                  <a:lnTo>
                    <a:pt x="185" y="36"/>
                  </a:lnTo>
                  <a:lnTo>
                    <a:pt x="179" y="54"/>
                  </a:lnTo>
                  <a:lnTo>
                    <a:pt x="161" y="72"/>
                  </a:lnTo>
                  <a:lnTo>
                    <a:pt x="137" y="96"/>
                  </a:lnTo>
                  <a:lnTo>
                    <a:pt x="101" y="108"/>
                  </a:lnTo>
                  <a:lnTo>
                    <a:pt x="47" y="120"/>
                  </a:lnTo>
                  <a:lnTo>
                    <a:pt x="29" y="120"/>
                  </a:lnTo>
                  <a:lnTo>
                    <a:pt x="17" y="114"/>
                  </a:lnTo>
                  <a:lnTo>
                    <a:pt x="0" y="96"/>
                  </a:lnTo>
                  <a:lnTo>
                    <a:pt x="0" y="78"/>
                  </a:lnTo>
                  <a:lnTo>
                    <a:pt x="0" y="72"/>
                  </a:lnTo>
                  <a:lnTo>
                    <a:pt x="185"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 name="Freeform 8"/>
            <p:cNvSpPr>
              <a:spLocks/>
            </p:cNvSpPr>
            <p:nvPr userDrawn="1"/>
          </p:nvSpPr>
          <p:spPr bwMode="hidden">
            <a:xfrm>
              <a:off x="3779" y="2393"/>
              <a:ext cx="185" cy="120"/>
            </a:xfrm>
            <a:custGeom>
              <a:avLst/>
              <a:gdLst>
                <a:gd name="T0" fmla="*/ 185 w 185"/>
                <a:gd name="T1" fmla="*/ 0 h 120"/>
                <a:gd name="T2" fmla="*/ 185 w 185"/>
                <a:gd name="T3" fmla="*/ 6 h 120"/>
                <a:gd name="T4" fmla="*/ 179 w 185"/>
                <a:gd name="T5" fmla="*/ 24 h 120"/>
                <a:gd name="T6" fmla="*/ 167 w 185"/>
                <a:gd name="T7" fmla="*/ 42 h 120"/>
                <a:gd name="T8" fmla="*/ 149 w 185"/>
                <a:gd name="T9" fmla="*/ 66 h 120"/>
                <a:gd name="T10" fmla="*/ 131 w 185"/>
                <a:gd name="T11" fmla="*/ 90 h 120"/>
                <a:gd name="T12" fmla="*/ 102 w 185"/>
                <a:gd name="T13" fmla="*/ 108 h 120"/>
                <a:gd name="T14" fmla="*/ 66 w 185"/>
                <a:gd name="T15" fmla="*/ 120 h 120"/>
                <a:gd name="T16" fmla="*/ 18 w 185"/>
                <a:gd name="T17" fmla="*/ 120 h 120"/>
                <a:gd name="T18" fmla="*/ 0 w 185"/>
                <a:gd name="T19" fmla="*/ 60 h 120"/>
                <a:gd name="T20" fmla="*/ 185 w 185"/>
                <a:gd name="T21" fmla="*/ 0 h 120"/>
                <a:gd name="T22" fmla="*/ 185 w 185"/>
                <a:gd name="T23" fmla="*/ 0 h 12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85" h="120">
                  <a:moveTo>
                    <a:pt x="185" y="0"/>
                  </a:moveTo>
                  <a:lnTo>
                    <a:pt x="185" y="6"/>
                  </a:lnTo>
                  <a:lnTo>
                    <a:pt x="179" y="24"/>
                  </a:lnTo>
                  <a:lnTo>
                    <a:pt x="167" y="42"/>
                  </a:lnTo>
                  <a:lnTo>
                    <a:pt x="149" y="66"/>
                  </a:lnTo>
                  <a:lnTo>
                    <a:pt x="131" y="90"/>
                  </a:lnTo>
                  <a:lnTo>
                    <a:pt x="102" y="108"/>
                  </a:lnTo>
                  <a:lnTo>
                    <a:pt x="66" y="120"/>
                  </a:lnTo>
                  <a:lnTo>
                    <a:pt x="18" y="120"/>
                  </a:lnTo>
                  <a:lnTo>
                    <a:pt x="0" y="60"/>
                  </a:lnTo>
                  <a:lnTo>
                    <a:pt x="185"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 name="Freeform 9"/>
            <p:cNvSpPr>
              <a:spLocks/>
            </p:cNvSpPr>
            <p:nvPr userDrawn="1"/>
          </p:nvSpPr>
          <p:spPr bwMode="hidden">
            <a:xfrm>
              <a:off x="3839" y="1836"/>
              <a:ext cx="528" cy="275"/>
            </a:xfrm>
            <a:custGeom>
              <a:avLst/>
              <a:gdLst>
                <a:gd name="T0" fmla="*/ 0 w 526"/>
                <a:gd name="T1" fmla="*/ 275 h 275"/>
                <a:gd name="T2" fmla="*/ 0 w 526"/>
                <a:gd name="T3" fmla="*/ 269 h 275"/>
                <a:gd name="T4" fmla="*/ 6 w 526"/>
                <a:gd name="T5" fmla="*/ 251 h 275"/>
                <a:gd name="T6" fmla="*/ 6 w 526"/>
                <a:gd name="T7" fmla="*/ 239 h 275"/>
                <a:gd name="T8" fmla="*/ 12 w 526"/>
                <a:gd name="T9" fmla="*/ 227 h 275"/>
                <a:gd name="T10" fmla="*/ 18 w 526"/>
                <a:gd name="T11" fmla="*/ 221 h 275"/>
                <a:gd name="T12" fmla="*/ 36 w 526"/>
                <a:gd name="T13" fmla="*/ 215 h 275"/>
                <a:gd name="T14" fmla="*/ 77 w 526"/>
                <a:gd name="T15" fmla="*/ 203 h 275"/>
                <a:gd name="T16" fmla="*/ 143 w 526"/>
                <a:gd name="T17" fmla="*/ 179 h 275"/>
                <a:gd name="T18" fmla="*/ 215 w 526"/>
                <a:gd name="T19" fmla="*/ 143 h 275"/>
                <a:gd name="T20" fmla="*/ 257 w 526"/>
                <a:gd name="T21" fmla="*/ 120 h 275"/>
                <a:gd name="T22" fmla="*/ 305 w 526"/>
                <a:gd name="T23" fmla="*/ 96 h 275"/>
                <a:gd name="T24" fmla="*/ 405 w 526"/>
                <a:gd name="T25" fmla="*/ 48 h 275"/>
                <a:gd name="T26" fmla="*/ 454 w 526"/>
                <a:gd name="T27" fmla="*/ 30 h 275"/>
                <a:gd name="T28" fmla="*/ 490 w 526"/>
                <a:gd name="T29" fmla="*/ 12 h 275"/>
                <a:gd name="T30" fmla="*/ 514 w 526"/>
                <a:gd name="T31" fmla="*/ 6 h 275"/>
                <a:gd name="T32" fmla="*/ 532 w 526"/>
                <a:gd name="T33" fmla="*/ 0 h 275"/>
                <a:gd name="T34" fmla="*/ 538 w 526"/>
                <a:gd name="T35" fmla="*/ 0 h 275"/>
                <a:gd name="T36" fmla="*/ 532 w 526"/>
                <a:gd name="T37" fmla="*/ 6 h 275"/>
                <a:gd name="T38" fmla="*/ 520 w 526"/>
                <a:gd name="T39" fmla="*/ 12 h 275"/>
                <a:gd name="T40" fmla="*/ 496 w 526"/>
                <a:gd name="T41" fmla="*/ 24 h 275"/>
                <a:gd name="T42" fmla="*/ 472 w 526"/>
                <a:gd name="T43" fmla="*/ 42 h 275"/>
                <a:gd name="T44" fmla="*/ 448 w 526"/>
                <a:gd name="T45" fmla="*/ 54 h 275"/>
                <a:gd name="T46" fmla="*/ 405 w 526"/>
                <a:gd name="T47" fmla="*/ 78 h 275"/>
                <a:gd name="T48" fmla="*/ 346 w 526"/>
                <a:gd name="T49" fmla="*/ 108 h 275"/>
                <a:gd name="T50" fmla="*/ 281 w 526"/>
                <a:gd name="T51" fmla="*/ 143 h 275"/>
                <a:gd name="T52" fmla="*/ 131 w 526"/>
                <a:gd name="T53" fmla="*/ 221 h 275"/>
                <a:gd name="T54" fmla="*/ 65 w 526"/>
                <a:gd name="T55" fmla="*/ 251 h 275"/>
                <a:gd name="T56" fmla="*/ 0 w 526"/>
                <a:gd name="T57" fmla="*/ 275 h 275"/>
                <a:gd name="T58" fmla="*/ 0 w 526"/>
                <a:gd name="T59" fmla="*/ 275 h 27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526" h="275">
                  <a:moveTo>
                    <a:pt x="0" y="275"/>
                  </a:moveTo>
                  <a:lnTo>
                    <a:pt x="0" y="269"/>
                  </a:lnTo>
                  <a:lnTo>
                    <a:pt x="6" y="251"/>
                  </a:lnTo>
                  <a:lnTo>
                    <a:pt x="6" y="239"/>
                  </a:lnTo>
                  <a:lnTo>
                    <a:pt x="12" y="227"/>
                  </a:lnTo>
                  <a:lnTo>
                    <a:pt x="18" y="221"/>
                  </a:lnTo>
                  <a:lnTo>
                    <a:pt x="36" y="215"/>
                  </a:lnTo>
                  <a:lnTo>
                    <a:pt x="77" y="203"/>
                  </a:lnTo>
                  <a:lnTo>
                    <a:pt x="137" y="179"/>
                  </a:lnTo>
                  <a:lnTo>
                    <a:pt x="209" y="143"/>
                  </a:lnTo>
                  <a:lnTo>
                    <a:pt x="251" y="120"/>
                  </a:lnTo>
                  <a:lnTo>
                    <a:pt x="299" y="96"/>
                  </a:lnTo>
                  <a:lnTo>
                    <a:pt x="394" y="48"/>
                  </a:lnTo>
                  <a:lnTo>
                    <a:pt x="442" y="30"/>
                  </a:lnTo>
                  <a:lnTo>
                    <a:pt x="478" y="12"/>
                  </a:lnTo>
                  <a:lnTo>
                    <a:pt x="502" y="6"/>
                  </a:lnTo>
                  <a:lnTo>
                    <a:pt x="520" y="0"/>
                  </a:lnTo>
                  <a:lnTo>
                    <a:pt x="526" y="0"/>
                  </a:lnTo>
                  <a:lnTo>
                    <a:pt x="520" y="6"/>
                  </a:lnTo>
                  <a:lnTo>
                    <a:pt x="508" y="12"/>
                  </a:lnTo>
                  <a:lnTo>
                    <a:pt x="484" y="24"/>
                  </a:lnTo>
                  <a:lnTo>
                    <a:pt x="460" y="42"/>
                  </a:lnTo>
                  <a:lnTo>
                    <a:pt x="436" y="54"/>
                  </a:lnTo>
                  <a:lnTo>
                    <a:pt x="394" y="78"/>
                  </a:lnTo>
                  <a:lnTo>
                    <a:pt x="340" y="108"/>
                  </a:lnTo>
                  <a:lnTo>
                    <a:pt x="275" y="143"/>
                  </a:lnTo>
                  <a:lnTo>
                    <a:pt x="131" y="221"/>
                  </a:lnTo>
                  <a:lnTo>
                    <a:pt x="65" y="251"/>
                  </a:lnTo>
                  <a:lnTo>
                    <a:pt x="0" y="27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10"/>
            <p:cNvSpPr>
              <a:spLocks/>
            </p:cNvSpPr>
            <p:nvPr userDrawn="1"/>
          </p:nvSpPr>
          <p:spPr bwMode="hidden">
            <a:xfrm>
              <a:off x="3676" y="2015"/>
              <a:ext cx="721" cy="306"/>
            </a:xfrm>
            <a:custGeom>
              <a:avLst/>
              <a:gdLst>
                <a:gd name="T0" fmla="*/ 48 w 718"/>
                <a:gd name="T1" fmla="*/ 216 h 306"/>
                <a:gd name="T2" fmla="*/ 30 w 718"/>
                <a:gd name="T3" fmla="*/ 252 h 306"/>
                <a:gd name="T4" fmla="*/ 12 w 718"/>
                <a:gd name="T5" fmla="*/ 282 h 306"/>
                <a:gd name="T6" fmla="*/ 6 w 718"/>
                <a:gd name="T7" fmla="*/ 300 h 306"/>
                <a:gd name="T8" fmla="*/ 0 w 718"/>
                <a:gd name="T9" fmla="*/ 306 h 306"/>
                <a:gd name="T10" fmla="*/ 48 w 718"/>
                <a:gd name="T11" fmla="*/ 276 h 306"/>
                <a:gd name="T12" fmla="*/ 84 w 718"/>
                <a:gd name="T13" fmla="*/ 252 h 306"/>
                <a:gd name="T14" fmla="*/ 108 w 718"/>
                <a:gd name="T15" fmla="*/ 234 h 306"/>
                <a:gd name="T16" fmla="*/ 126 w 718"/>
                <a:gd name="T17" fmla="*/ 228 h 306"/>
                <a:gd name="T18" fmla="*/ 132 w 718"/>
                <a:gd name="T19" fmla="*/ 228 h 306"/>
                <a:gd name="T20" fmla="*/ 150 w 718"/>
                <a:gd name="T21" fmla="*/ 222 h 306"/>
                <a:gd name="T22" fmla="*/ 174 w 718"/>
                <a:gd name="T23" fmla="*/ 216 h 306"/>
                <a:gd name="T24" fmla="*/ 204 w 718"/>
                <a:gd name="T25" fmla="*/ 204 h 306"/>
                <a:gd name="T26" fmla="*/ 281 w 718"/>
                <a:gd name="T27" fmla="*/ 180 h 306"/>
                <a:gd name="T28" fmla="*/ 383 w 718"/>
                <a:gd name="T29" fmla="*/ 156 h 306"/>
                <a:gd name="T30" fmla="*/ 473 w 718"/>
                <a:gd name="T31" fmla="*/ 126 h 306"/>
                <a:gd name="T32" fmla="*/ 556 w 718"/>
                <a:gd name="T33" fmla="*/ 102 h 306"/>
                <a:gd name="T34" fmla="*/ 586 w 718"/>
                <a:gd name="T35" fmla="*/ 90 h 306"/>
                <a:gd name="T36" fmla="*/ 622 w 718"/>
                <a:gd name="T37" fmla="*/ 84 h 306"/>
                <a:gd name="T38" fmla="*/ 640 w 718"/>
                <a:gd name="T39" fmla="*/ 78 h 306"/>
                <a:gd name="T40" fmla="*/ 646 w 718"/>
                <a:gd name="T41" fmla="*/ 72 h 306"/>
                <a:gd name="T42" fmla="*/ 652 w 718"/>
                <a:gd name="T43" fmla="*/ 66 h 306"/>
                <a:gd name="T44" fmla="*/ 670 w 718"/>
                <a:gd name="T45" fmla="*/ 60 h 306"/>
                <a:gd name="T46" fmla="*/ 712 w 718"/>
                <a:gd name="T47" fmla="*/ 30 h 306"/>
                <a:gd name="T48" fmla="*/ 730 w 718"/>
                <a:gd name="T49" fmla="*/ 18 h 306"/>
                <a:gd name="T50" fmla="*/ 736 w 718"/>
                <a:gd name="T51" fmla="*/ 6 h 306"/>
                <a:gd name="T52" fmla="*/ 730 w 718"/>
                <a:gd name="T53" fmla="*/ 0 h 306"/>
                <a:gd name="T54" fmla="*/ 706 w 718"/>
                <a:gd name="T55" fmla="*/ 0 h 306"/>
                <a:gd name="T56" fmla="*/ 646 w 718"/>
                <a:gd name="T57" fmla="*/ 0 h 306"/>
                <a:gd name="T58" fmla="*/ 592 w 718"/>
                <a:gd name="T59" fmla="*/ 0 h 306"/>
                <a:gd name="T60" fmla="*/ 556 w 718"/>
                <a:gd name="T61" fmla="*/ 0 h 306"/>
                <a:gd name="T62" fmla="*/ 526 w 718"/>
                <a:gd name="T63" fmla="*/ 18 h 306"/>
                <a:gd name="T64" fmla="*/ 497 w 718"/>
                <a:gd name="T65" fmla="*/ 42 h 306"/>
                <a:gd name="T66" fmla="*/ 479 w 718"/>
                <a:gd name="T67" fmla="*/ 54 h 306"/>
                <a:gd name="T68" fmla="*/ 461 w 718"/>
                <a:gd name="T69" fmla="*/ 60 h 306"/>
                <a:gd name="T70" fmla="*/ 437 w 718"/>
                <a:gd name="T71" fmla="*/ 60 h 306"/>
                <a:gd name="T72" fmla="*/ 401 w 718"/>
                <a:gd name="T73" fmla="*/ 66 h 306"/>
                <a:gd name="T74" fmla="*/ 353 w 718"/>
                <a:gd name="T75" fmla="*/ 84 h 306"/>
                <a:gd name="T76" fmla="*/ 317 w 718"/>
                <a:gd name="T77" fmla="*/ 108 h 306"/>
                <a:gd name="T78" fmla="*/ 293 w 718"/>
                <a:gd name="T79" fmla="*/ 126 h 306"/>
                <a:gd name="T80" fmla="*/ 281 w 718"/>
                <a:gd name="T81" fmla="*/ 132 h 306"/>
                <a:gd name="T82" fmla="*/ 263 w 718"/>
                <a:gd name="T83" fmla="*/ 138 h 306"/>
                <a:gd name="T84" fmla="*/ 227 w 718"/>
                <a:gd name="T85" fmla="*/ 138 h 306"/>
                <a:gd name="T86" fmla="*/ 192 w 718"/>
                <a:gd name="T87" fmla="*/ 138 h 306"/>
                <a:gd name="T88" fmla="*/ 186 w 718"/>
                <a:gd name="T89" fmla="*/ 138 h 306"/>
                <a:gd name="T90" fmla="*/ 180 w 718"/>
                <a:gd name="T91" fmla="*/ 138 h 306"/>
                <a:gd name="T92" fmla="*/ 114 w 718"/>
                <a:gd name="T93" fmla="*/ 162 h 306"/>
                <a:gd name="T94" fmla="*/ 48 w 718"/>
                <a:gd name="T95" fmla="*/ 216 h 306"/>
                <a:gd name="T96" fmla="*/ 48 w 718"/>
                <a:gd name="T97" fmla="*/ 216 h 30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718" h="306">
                  <a:moveTo>
                    <a:pt x="48" y="216"/>
                  </a:moveTo>
                  <a:lnTo>
                    <a:pt x="30" y="252"/>
                  </a:lnTo>
                  <a:lnTo>
                    <a:pt x="12" y="282"/>
                  </a:lnTo>
                  <a:lnTo>
                    <a:pt x="6" y="300"/>
                  </a:lnTo>
                  <a:lnTo>
                    <a:pt x="0" y="306"/>
                  </a:lnTo>
                  <a:lnTo>
                    <a:pt x="48" y="276"/>
                  </a:lnTo>
                  <a:lnTo>
                    <a:pt x="84" y="252"/>
                  </a:lnTo>
                  <a:lnTo>
                    <a:pt x="108" y="234"/>
                  </a:lnTo>
                  <a:lnTo>
                    <a:pt x="120" y="228"/>
                  </a:lnTo>
                  <a:lnTo>
                    <a:pt x="126" y="228"/>
                  </a:lnTo>
                  <a:lnTo>
                    <a:pt x="144" y="222"/>
                  </a:lnTo>
                  <a:lnTo>
                    <a:pt x="168" y="216"/>
                  </a:lnTo>
                  <a:lnTo>
                    <a:pt x="198" y="204"/>
                  </a:lnTo>
                  <a:lnTo>
                    <a:pt x="275" y="180"/>
                  </a:lnTo>
                  <a:lnTo>
                    <a:pt x="371" y="156"/>
                  </a:lnTo>
                  <a:lnTo>
                    <a:pt x="461" y="126"/>
                  </a:lnTo>
                  <a:lnTo>
                    <a:pt x="544" y="102"/>
                  </a:lnTo>
                  <a:lnTo>
                    <a:pt x="574" y="90"/>
                  </a:lnTo>
                  <a:lnTo>
                    <a:pt x="604" y="84"/>
                  </a:lnTo>
                  <a:lnTo>
                    <a:pt x="622" y="78"/>
                  </a:lnTo>
                  <a:lnTo>
                    <a:pt x="628" y="72"/>
                  </a:lnTo>
                  <a:lnTo>
                    <a:pt x="634" y="66"/>
                  </a:lnTo>
                  <a:lnTo>
                    <a:pt x="652" y="60"/>
                  </a:lnTo>
                  <a:lnTo>
                    <a:pt x="694" y="30"/>
                  </a:lnTo>
                  <a:lnTo>
                    <a:pt x="712" y="18"/>
                  </a:lnTo>
                  <a:lnTo>
                    <a:pt x="718" y="6"/>
                  </a:lnTo>
                  <a:lnTo>
                    <a:pt x="712" y="0"/>
                  </a:lnTo>
                  <a:lnTo>
                    <a:pt x="688" y="0"/>
                  </a:lnTo>
                  <a:lnTo>
                    <a:pt x="628" y="0"/>
                  </a:lnTo>
                  <a:lnTo>
                    <a:pt x="580" y="0"/>
                  </a:lnTo>
                  <a:lnTo>
                    <a:pt x="544" y="0"/>
                  </a:lnTo>
                  <a:lnTo>
                    <a:pt x="514" y="18"/>
                  </a:lnTo>
                  <a:lnTo>
                    <a:pt x="485" y="42"/>
                  </a:lnTo>
                  <a:lnTo>
                    <a:pt x="467" y="54"/>
                  </a:lnTo>
                  <a:lnTo>
                    <a:pt x="449" y="60"/>
                  </a:lnTo>
                  <a:lnTo>
                    <a:pt x="425" y="60"/>
                  </a:lnTo>
                  <a:lnTo>
                    <a:pt x="389" y="66"/>
                  </a:lnTo>
                  <a:lnTo>
                    <a:pt x="347" y="84"/>
                  </a:lnTo>
                  <a:lnTo>
                    <a:pt x="311" y="108"/>
                  </a:lnTo>
                  <a:lnTo>
                    <a:pt x="287" y="126"/>
                  </a:lnTo>
                  <a:lnTo>
                    <a:pt x="275" y="132"/>
                  </a:lnTo>
                  <a:lnTo>
                    <a:pt x="257" y="138"/>
                  </a:lnTo>
                  <a:lnTo>
                    <a:pt x="221" y="138"/>
                  </a:lnTo>
                  <a:lnTo>
                    <a:pt x="186" y="138"/>
                  </a:lnTo>
                  <a:lnTo>
                    <a:pt x="180" y="138"/>
                  </a:lnTo>
                  <a:lnTo>
                    <a:pt x="174" y="138"/>
                  </a:lnTo>
                  <a:lnTo>
                    <a:pt x="114" y="162"/>
                  </a:lnTo>
                  <a:lnTo>
                    <a:pt x="48" y="21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11"/>
            <p:cNvSpPr>
              <a:spLocks/>
            </p:cNvSpPr>
            <p:nvPr userDrawn="1"/>
          </p:nvSpPr>
          <p:spPr bwMode="hidden">
            <a:xfrm>
              <a:off x="3358" y="1890"/>
              <a:ext cx="2400" cy="881"/>
            </a:xfrm>
            <a:custGeom>
              <a:avLst/>
              <a:gdLst>
                <a:gd name="T0" fmla="*/ 2277 w 2392"/>
                <a:gd name="T1" fmla="*/ 54 h 881"/>
                <a:gd name="T2" fmla="*/ 2231 w 2392"/>
                <a:gd name="T3" fmla="*/ 54 h 881"/>
                <a:gd name="T4" fmla="*/ 2189 w 2392"/>
                <a:gd name="T5" fmla="*/ 66 h 881"/>
                <a:gd name="T6" fmla="*/ 2063 w 2392"/>
                <a:gd name="T7" fmla="*/ 101 h 881"/>
                <a:gd name="T8" fmla="*/ 1998 w 2392"/>
                <a:gd name="T9" fmla="*/ 119 h 881"/>
                <a:gd name="T10" fmla="*/ 1896 w 2392"/>
                <a:gd name="T11" fmla="*/ 167 h 881"/>
                <a:gd name="T12" fmla="*/ 1872 w 2392"/>
                <a:gd name="T13" fmla="*/ 245 h 881"/>
                <a:gd name="T14" fmla="*/ 1878 w 2392"/>
                <a:gd name="T15" fmla="*/ 305 h 881"/>
                <a:gd name="T16" fmla="*/ 1794 w 2392"/>
                <a:gd name="T17" fmla="*/ 317 h 881"/>
                <a:gd name="T18" fmla="*/ 1627 w 2392"/>
                <a:gd name="T19" fmla="*/ 263 h 881"/>
                <a:gd name="T20" fmla="*/ 1537 w 2392"/>
                <a:gd name="T21" fmla="*/ 257 h 881"/>
                <a:gd name="T22" fmla="*/ 1429 w 2392"/>
                <a:gd name="T23" fmla="*/ 311 h 881"/>
                <a:gd name="T24" fmla="*/ 1361 w 2392"/>
                <a:gd name="T25" fmla="*/ 353 h 881"/>
                <a:gd name="T26" fmla="*/ 1334 w 2392"/>
                <a:gd name="T27" fmla="*/ 359 h 881"/>
                <a:gd name="T28" fmla="*/ 1238 w 2392"/>
                <a:gd name="T29" fmla="*/ 371 h 881"/>
                <a:gd name="T30" fmla="*/ 1184 w 2392"/>
                <a:gd name="T31" fmla="*/ 365 h 881"/>
                <a:gd name="T32" fmla="*/ 1077 w 2392"/>
                <a:gd name="T33" fmla="*/ 371 h 881"/>
                <a:gd name="T34" fmla="*/ 975 w 2392"/>
                <a:gd name="T35" fmla="*/ 383 h 881"/>
                <a:gd name="T36" fmla="*/ 939 w 2392"/>
                <a:gd name="T37" fmla="*/ 401 h 881"/>
                <a:gd name="T38" fmla="*/ 837 w 2392"/>
                <a:gd name="T39" fmla="*/ 419 h 881"/>
                <a:gd name="T40" fmla="*/ 796 w 2392"/>
                <a:gd name="T41" fmla="*/ 419 h 881"/>
                <a:gd name="T42" fmla="*/ 676 w 2392"/>
                <a:gd name="T43" fmla="*/ 437 h 881"/>
                <a:gd name="T44" fmla="*/ 610 w 2392"/>
                <a:gd name="T45" fmla="*/ 473 h 881"/>
                <a:gd name="T46" fmla="*/ 515 w 2392"/>
                <a:gd name="T47" fmla="*/ 467 h 881"/>
                <a:gd name="T48" fmla="*/ 437 w 2392"/>
                <a:gd name="T49" fmla="*/ 491 h 881"/>
                <a:gd name="T50" fmla="*/ 419 w 2392"/>
                <a:gd name="T51" fmla="*/ 539 h 881"/>
                <a:gd name="T52" fmla="*/ 353 w 2392"/>
                <a:gd name="T53" fmla="*/ 569 h 881"/>
                <a:gd name="T54" fmla="*/ 228 w 2392"/>
                <a:gd name="T55" fmla="*/ 599 h 881"/>
                <a:gd name="T56" fmla="*/ 138 w 2392"/>
                <a:gd name="T57" fmla="*/ 647 h 881"/>
                <a:gd name="T58" fmla="*/ 108 w 2392"/>
                <a:gd name="T59" fmla="*/ 659 h 881"/>
                <a:gd name="T60" fmla="*/ 0 w 2392"/>
                <a:gd name="T61" fmla="*/ 671 h 881"/>
                <a:gd name="T62" fmla="*/ 84 w 2392"/>
                <a:gd name="T63" fmla="*/ 695 h 881"/>
                <a:gd name="T64" fmla="*/ 269 w 2392"/>
                <a:gd name="T65" fmla="*/ 653 h 881"/>
                <a:gd name="T66" fmla="*/ 485 w 2392"/>
                <a:gd name="T67" fmla="*/ 569 h 881"/>
                <a:gd name="T68" fmla="*/ 580 w 2392"/>
                <a:gd name="T69" fmla="*/ 521 h 881"/>
                <a:gd name="T70" fmla="*/ 658 w 2392"/>
                <a:gd name="T71" fmla="*/ 515 h 881"/>
                <a:gd name="T72" fmla="*/ 891 w 2392"/>
                <a:gd name="T73" fmla="*/ 461 h 881"/>
                <a:gd name="T74" fmla="*/ 1172 w 2392"/>
                <a:gd name="T75" fmla="*/ 425 h 881"/>
                <a:gd name="T76" fmla="*/ 1316 w 2392"/>
                <a:gd name="T77" fmla="*/ 461 h 881"/>
                <a:gd name="T78" fmla="*/ 1447 w 2392"/>
                <a:gd name="T79" fmla="*/ 533 h 881"/>
                <a:gd name="T80" fmla="*/ 1465 w 2392"/>
                <a:gd name="T81" fmla="*/ 617 h 881"/>
                <a:gd name="T82" fmla="*/ 1406 w 2392"/>
                <a:gd name="T83" fmla="*/ 653 h 881"/>
                <a:gd name="T84" fmla="*/ 1250 w 2392"/>
                <a:gd name="T85" fmla="*/ 701 h 881"/>
                <a:gd name="T86" fmla="*/ 1136 w 2392"/>
                <a:gd name="T87" fmla="*/ 755 h 881"/>
                <a:gd name="T88" fmla="*/ 1089 w 2392"/>
                <a:gd name="T89" fmla="*/ 809 h 881"/>
                <a:gd name="T90" fmla="*/ 1101 w 2392"/>
                <a:gd name="T91" fmla="*/ 869 h 881"/>
                <a:gd name="T92" fmla="*/ 1130 w 2392"/>
                <a:gd name="T93" fmla="*/ 881 h 881"/>
                <a:gd name="T94" fmla="*/ 1232 w 2392"/>
                <a:gd name="T95" fmla="*/ 869 h 881"/>
                <a:gd name="T96" fmla="*/ 1418 w 2392"/>
                <a:gd name="T97" fmla="*/ 857 h 881"/>
                <a:gd name="T98" fmla="*/ 1471 w 2392"/>
                <a:gd name="T99" fmla="*/ 851 h 881"/>
                <a:gd name="T100" fmla="*/ 1513 w 2392"/>
                <a:gd name="T101" fmla="*/ 833 h 881"/>
                <a:gd name="T102" fmla="*/ 1711 w 2392"/>
                <a:gd name="T103" fmla="*/ 743 h 881"/>
                <a:gd name="T104" fmla="*/ 1842 w 2392"/>
                <a:gd name="T105" fmla="*/ 689 h 881"/>
                <a:gd name="T106" fmla="*/ 1920 w 2392"/>
                <a:gd name="T107" fmla="*/ 581 h 881"/>
                <a:gd name="T108" fmla="*/ 2081 w 2392"/>
                <a:gd name="T109" fmla="*/ 389 h 881"/>
                <a:gd name="T110" fmla="*/ 2249 w 2392"/>
                <a:gd name="T111" fmla="*/ 269 h 881"/>
                <a:gd name="T112" fmla="*/ 2297 w 2392"/>
                <a:gd name="T113" fmla="*/ 239 h 881"/>
                <a:gd name="T114" fmla="*/ 2440 w 2392"/>
                <a:gd name="T115" fmla="*/ 0 h 881"/>
                <a:gd name="T116" fmla="*/ 2350 w 2392"/>
                <a:gd name="T117" fmla="*/ 36 h 88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392" h="881">
                  <a:moveTo>
                    <a:pt x="2302" y="36"/>
                  </a:moveTo>
                  <a:lnTo>
                    <a:pt x="2266" y="48"/>
                  </a:lnTo>
                  <a:lnTo>
                    <a:pt x="2231" y="54"/>
                  </a:lnTo>
                  <a:lnTo>
                    <a:pt x="2201" y="54"/>
                  </a:lnTo>
                  <a:lnTo>
                    <a:pt x="2195" y="54"/>
                  </a:lnTo>
                  <a:lnTo>
                    <a:pt x="2189" y="54"/>
                  </a:lnTo>
                  <a:lnTo>
                    <a:pt x="2177" y="60"/>
                  </a:lnTo>
                  <a:lnTo>
                    <a:pt x="2147" y="66"/>
                  </a:lnTo>
                  <a:lnTo>
                    <a:pt x="2105" y="78"/>
                  </a:lnTo>
                  <a:lnTo>
                    <a:pt x="2057" y="89"/>
                  </a:lnTo>
                  <a:lnTo>
                    <a:pt x="2021" y="101"/>
                  </a:lnTo>
                  <a:lnTo>
                    <a:pt x="1997" y="107"/>
                  </a:lnTo>
                  <a:lnTo>
                    <a:pt x="1973" y="113"/>
                  </a:lnTo>
                  <a:lnTo>
                    <a:pt x="1956" y="119"/>
                  </a:lnTo>
                  <a:lnTo>
                    <a:pt x="1926" y="131"/>
                  </a:lnTo>
                  <a:lnTo>
                    <a:pt x="1896" y="137"/>
                  </a:lnTo>
                  <a:lnTo>
                    <a:pt x="1860" y="167"/>
                  </a:lnTo>
                  <a:lnTo>
                    <a:pt x="1842" y="191"/>
                  </a:lnTo>
                  <a:lnTo>
                    <a:pt x="1836" y="221"/>
                  </a:lnTo>
                  <a:lnTo>
                    <a:pt x="1836" y="245"/>
                  </a:lnTo>
                  <a:lnTo>
                    <a:pt x="1842" y="269"/>
                  </a:lnTo>
                  <a:lnTo>
                    <a:pt x="1842" y="293"/>
                  </a:lnTo>
                  <a:lnTo>
                    <a:pt x="1842" y="305"/>
                  </a:lnTo>
                  <a:lnTo>
                    <a:pt x="1824" y="323"/>
                  </a:lnTo>
                  <a:lnTo>
                    <a:pt x="1794" y="329"/>
                  </a:lnTo>
                  <a:lnTo>
                    <a:pt x="1758" y="317"/>
                  </a:lnTo>
                  <a:lnTo>
                    <a:pt x="1716" y="299"/>
                  </a:lnTo>
                  <a:lnTo>
                    <a:pt x="1657" y="275"/>
                  </a:lnTo>
                  <a:lnTo>
                    <a:pt x="1597" y="263"/>
                  </a:lnTo>
                  <a:lnTo>
                    <a:pt x="1543" y="257"/>
                  </a:lnTo>
                  <a:lnTo>
                    <a:pt x="1519" y="257"/>
                  </a:lnTo>
                  <a:lnTo>
                    <a:pt x="1507" y="257"/>
                  </a:lnTo>
                  <a:lnTo>
                    <a:pt x="1489" y="263"/>
                  </a:lnTo>
                  <a:lnTo>
                    <a:pt x="1459" y="275"/>
                  </a:lnTo>
                  <a:lnTo>
                    <a:pt x="1399" y="311"/>
                  </a:lnTo>
                  <a:lnTo>
                    <a:pt x="1376" y="329"/>
                  </a:lnTo>
                  <a:lnTo>
                    <a:pt x="1352" y="341"/>
                  </a:lnTo>
                  <a:lnTo>
                    <a:pt x="1334" y="353"/>
                  </a:lnTo>
                  <a:lnTo>
                    <a:pt x="1328" y="359"/>
                  </a:lnTo>
                  <a:lnTo>
                    <a:pt x="1322" y="359"/>
                  </a:lnTo>
                  <a:lnTo>
                    <a:pt x="1310" y="359"/>
                  </a:lnTo>
                  <a:lnTo>
                    <a:pt x="1286" y="365"/>
                  </a:lnTo>
                  <a:lnTo>
                    <a:pt x="1262" y="365"/>
                  </a:lnTo>
                  <a:lnTo>
                    <a:pt x="1214" y="371"/>
                  </a:lnTo>
                  <a:lnTo>
                    <a:pt x="1196" y="371"/>
                  </a:lnTo>
                  <a:lnTo>
                    <a:pt x="1178" y="365"/>
                  </a:lnTo>
                  <a:lnTo>
                    <a:pt x="1160" y="365"/>
                  </a:lnTo>
                  <a:lnTo>
                    <a:pt x="1130" y="365"/>
                  </a:lnTo>
                  <a:lnTo>
                    <a:pt x="1095" y="365"/>
                  </a:lnTo>
                  <a:lnTo>
                    <a:pt x="1053" y="371"/>
                  </a:lnTo>
                  <a:lnTo>
                    <a:pt x="1017" y="377"/>
                  </a:lnTo>
                  <a:lnTo>
                    <a:pt x="981" y="377"/>
                  </a:lnTo>
                  <a:lnTo>
                    <a:pt x="957" y="383"/>
                  </a:lnTo>
                  <a:lnTo>
                    <a:pt x="945" y="389"/>
                  </a:lnTo>
                  <a:lnTo>
                    <a:pt x="939" y="395"/>
                  </a:lnTo>
                  <a:lnTo>
                    <a:pt x="921" y="401"/>
                  </a:lnTo>
                  <a:lnTo>
                    <a:pt x="879" y="407"/>
                  </a:lnTo>
                  <a:lnTo>
                    <a:pt x="837" y="419"/>
                  </a:lnTo>
                  <a:lnTo>
                    <a:pt x="819" y="419"/>
                  </a:lnTo>
                  <a:lnTo>
                    <a:pt x="808" y="419"/>
                  </a:lnTo>
                  <a:lnTo>
                    <a:pt x="796" y="419"/>
                  </a:lnTo>
                  <a:lnTo>
                    <a:pt x="778" y="419"/>
                  </a:lnTo>
                  <a:lnTo>
                    <a:pt x="754" y="419"/>
                  </a:lnTo>
                  <a:lnTo>
                    <a:pt x="724" y="425"/>
                  </a:lnTo>
                  <a:lnTo>
                    <a:pt x="664" y="437"/>
                  </a:lnTo>
                  <a:lnTo>
                    <a:pt x="640" y="449"/>
                  </a:lnTo>
                  <a:lnTo>
                    <a:pt x="616" y="461"/>
                  </a:lnTo>
                  <a:lnTo>
                    <a:pt x="598" y="473"/>
                  </a:lnTo>
                  <a:lnTo>
                    <a:pt x="580" y="473"/>
                  </a:lnTo>
                  <a:lnTo>
                    <a:pt x="538" y="473"/>
                  </a:lnTo>
                  <a:lnTo>
                    <a:pt x="503" y="467"/>
                  </a:lnTo>
                  <a:lnTo>
                    <a:pt x="461" y="473"/>
                  </a:lnTo>
                  <a:lnTo>
                    <a:pt x="443" y="479"/>
                  </a:lnTo>
                  <a:lnTo>
                    <a:pt x="431" y="491"/>
                  </a:lnTo>
                  <a:lnTo>
                    <a:pt x="425" y="509"/>
                  </a:lnTo>
                  <a:lnTo>
                    <a:pt x="419" y="533"/>
                  </a:lnTo>
                  <a:lnTo>
                    <a:pt x="413" y="539"/>
                  </a:lnTo>
                  <a:lnTo>
                    <a:pt x="407" y="545"/>
                  </a:lnTo>
                  <a:lnTo>
                    <a:pt x="389" y="551"/>
                  </a:lnTo>
                  <a:lnTo>
                    <a:pt x="347" y="569"/>
                  </a:lnTo>
                  <a:lnTo>
                    <a:pt x="299" y="587"/>
                  </a:lnTo>
                  <a:lnTo>
                    <a:pt x="257" y="593"/>
                  </a:lnTo>
                  <a:lnTo>
                    <a:pt x="222" y="599"/>
                  </a:lnTo>
                  <a:lnTo>
                    <a:pt x="180" y="617"/>
                  </a:lnTo>
                  <a:lnTo>
                    <a:pt x="150" y="641"/>
                  </a:lnTo>
                  <a:lnTo>
                    <a:pt x="138" y="647"/>
                  </a:lnTo>
                  <a:lnTo>
                    <a:pt x="132" y="653"/>
                  </a:lnTo>
                  <a:lnTo>
                    <a:pt x="126" y="659"/>
                  </a:lnTo>
                  <a:lnTo>
                    <a:pt x="108" y="659"/>
                  </a:lnTo>
                  <a:lnTo>
                    <a:pt x="96" y="653"/>
                  </a:lnTo>
                  <a:lnTo>
                    <a:pt x="90" y="653"/>
                  </a:lnTo>
                  <a:lnTo>
                    <a:pt x="0" y="671"/>
                  </a:lnTo>
                  <a:lnTo>
                    <a:pt x="12" y="689"/>
                  </a:lnTo>
                  <a:lnTo>
                    <a:pt x="42" y="695"/>
                  </a:lnTo>
                  <a:lnTo>
                    <a:pt x="84" y="695"/>
                  </a:lnTo>
                  <a:lnTo>
                    <a:pt x="132" y="683"/>
                  </a:lnTo>
                  <a:lnTo>
                    <a:pt x="192" y="671"/>
                  </a:lnTo>
                  <a:lnTo>
                    <a:pt x="263" y="653"/>
                  </a:lnTo>
                  <a:lnTo>
                    <a:pt x="335" y="629"/>
                  </a:lnTo>
                  <a:lnTo>
                    <a:pt x="407" y="599"/>
                  </a:lnTo>
                  <a:lnTo>
                    <a:pt x="473" y="569"/>
                  </a:lnTo>
                  <a:lnTo>
                    <a:pt x="527" y="545"/>
                  </a:lnTo>
                  <a:lnTo>
                    <a:pt x="562" y="527"/>
                  </a:lnTo>
                  <a:lnTo>
                    <a:pt x="568" y="521"/>
                  </a:lnTo>
                  <a:lnTo>
                    <a:pt x="574" y="521"/>
                  </a:lnTo>
                  <a:lnTo>
                    <a:pt x="604" y="521"/>
                  </a:lnTo>
                  <a:lnTo>
                    <a:pt x="646" y="515"/>
                  </a:lnTo>
                  <a:lnTo>
                    <a:pt x="712" y="497"/>
                  </a:lnTo>
                  <a:lnTo>
                    <a:pt x="790" y="479"/>
                  </a:lnTo>
                  <a:lnTo>
                    <a:pt x="873" y="461"/>
                  </a:lnTo>
                  <a:lnTo>
                    <a:pt x="963" y="443"/>
                  </a:lnTo>
                  <a:lnTo>
                    <a:pt x="1059" y="431"/>
                  </a:lnTo>
                  <a:lnTo>
                    <a:pt x="1148" y="425"/>
                  </a:lnTo>
                  <a:lnTo>
                    <a:pt x="1178" y="425"/>
                  </a:lnTo>
                  <a:lnTo>
                    <a:pt x="1214" y="437"/>
                  </a:lnTo>
                  <a:lnTo>
                    <a:pt x="1292" y="461"/>
                  </a:lnTo>
                  <a:lnTo>
                    <a:pt x="1340" y="479"/>
                  </a:lnTo>
                  <a:lnTo>
                    <a:pt x="1382" y="503"/>
                  </a:lnTo>
                  <a:lnTo>
                    <a:pt x="1417" y="533"/>
                  </a:lnTo>
                  <a:lnTo>
                    <a:pt x="1441" y="563"/>
                  </a:lnTo>
                  <a:lnTo>
                    <a:pt x="1447" y="587"/>
                  </a:lnTo>
                  <a:lnTo>
                    <a:pt x="1435" y="617"/>
                  </a:lnTo>
                  <a:lnTo>
                    <a:pt x="1423" y="629"/>
                  </a:lnTo>
                  <a:lnTo>
                    <a:pt x="1405" y="641"/>
                  </a:lnTo>
                  <a:lnTo>
                    <a:pt x="1376" y="653"/>
                  </a:lnTo>
                  <a:lnTo>
                    <a:pt x="1346" y="665"/>
                  </a:lnTo>
                  <a:lnTo>
                    <a:pt x="1280" y="683"/>
                  </a:lnTo>
                  <a:lnTo>
                    <a:pt x="1226" y="701"/>
                  </a:lnTo>
                  <a:lnTo>
                    <a:pt x="1178" y="719"/>
                  </a:lnTo>
                  <a:lnTo>
                    <a:pt x="1142" y="743"/>
                  </a:lnTo>
                  <a:lnTo>
                    <a:pt x="1112" y="755"/>
                  </a:lnTo>
                  <a:lnTo>
                    <a:pt x="1089" y="773"/>
                  </a:lnTo>
                  <a:lnTo>
                    <a:pt x="1077" y="791"/>
                  </a:lnTo>
                  <a:lnTo>
                    <a:pt x="1065" y="809"/>
                  </a:lnTo>
                  <a:lnTo>
                    <a:pt x="1059" y="833"/>
                  </a:lnTo>
                  <a:lnTo>
                    <a:pt x="1065" y="857"/>
                  </a:lnTo>
                  <a:lnTo>
                    <a:pt x="1077" y="869"/>
                  </a:lnTo>
                  <a:lnTo>
                    <a:pt x="1083" y="875"/>
                  </a:lnTo>
                  <a:lnTo>
                    <a:pt x="1089" y="881"/>
                  </a:lnTo>
                  <a:lnTo>
                    <a:pt x="1106" y="881"/>
                  </a:lnTo>
                  <a:lnTo>
                    <a:pt x="1124" y="875"/>
                  </a:lnTo>
                  <a:lnTo>
                    <a:pt x="1148" y="875"/>
                  </a:lnTo>
                  <a:lnTo>
                    <a:pt x="1208" y="869"/>
                  </a:lnTo>
                  <a:lnTo>
                    <a:pt x="1268" y="863"/>
                  </a:lnTo>
                  <a:lnTo>
                    <a:pt x="1328" y="863"/>
                  </a:lnTo>
                  <a:lnTo>
                    <a:pt x="1388" y="857"/>
                  </a:lnTo>
                  <a:lnTo>
                    <a:pt x="1411" y="857"/>
                  </a:lnTo>
                  <a:lnTo>
                    <a:pt x="1429" y="851"/>
                  </a:lnTo>
                  <a:lnTo>
                    <a:pt x="1441" y="851"/>
                  </a:lnTo>
                  <a:lnTo>
                    <a:pt x="1447" y="851"/>
                  </a:lnTo>
                  <a:lnTo>
                    <a:pt x="1459" y="845"/>
                  </a:lnTo>
                  <a:lnTo>
                    <a:pt x="1483" y="833"/>
                  </a:lnTo>
                  <a:lnTo>
                    <a:pt x="1525" y="815"/>
                  </a:lnTo>
                  <a:lnTo>
                    <a:pt x="1573" y="791"/>
                  </a:lnTo>
                  <a:lnTo>
                    <a:pt x="1675" y="743"/>
                  </a:lnTo>
                  <a:lnTo>
                    <a:pt x="1716" y="725"/>
                  </a:lnTo>
                  <a:lnTo>
                    <a:pt x="1752" y="713"/>
                  </a:lnTo>
                  <a:lnTo>
                    <a:pt x="1806" y="689"/>
                  </a:lnTo>
                  <a:lnTo>
                    <a:pt x="1842" y="653"/>
                  </a:lnTo>
                  <a:lnTo>
                    <a:pt x="1866" y="611"/>
                  </a:lnTo>
                  <a:lnTo>
                    <a:pt x="1884" y="581"/>
                  </a:lnTo>
                  <a:lnTo>
                    <a:pt x="1926" y="515"/>
                  </a:lnTo>
                  <a:lnTo>
                    <a:pt x="1979" y="449"/>
                  </a:lnTo>
                  <a:lnTo>
                    <a:pt x="2039" y="389"/>
                  </a:lnTo>
                  <a:lnTo>
                    <a:pt x="2105" y="341"/>
                  </a:lnTo>
                  <a:lnTo>
                    <a:pt x="2159" y="299"/>
                  </a:lnTo>
                  <a:lnTo>
                    <a:pt x="2207" y="269"/>
                  </a:lnTo>
                  <a:lnTo>
                    <a:pt x="2237" y="245"/>
                  </a:lnTo>
                  <a:lnTo>
                    <a:pt x="2249" y="239"/>
                  </a:lnTo>
                  <a:lnTo>
                    <a:pt x="2392" y="167"/>
                  </a:lnTo>
                  <a:lnTo>
                    <a:pt x="2392" y="60"/>
                  </a:lnTo>
                  <a:lnTo>
                    <a:pt x="2392" y="0"/>
                  </a:lnTo>
                  <a:lnTo>
                    <a:pt x="2344" y="18"/>
                  </a:lnTo>
                  <a:lnTo>
                    <a:pt x="2302" y="3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12"/>
            <p:cNvSpPr>
              <a:spLocks/>
            </p:cNvSpPr>
            <p:nvPr userDrawn="1"/>
          </p:nvSpPr>
          <p:spPr bwMode="hidden">
            <a:xfrm>
              <a:off x="3839" y="1854"/>
              <a:ext cx="577" cy="258"/>
            </a:xfrm>
            <a:custGeom>
              <a:avLst/>
              <a:gdLst>
                <a:gd name="T0" fmla="*/ 30 w 550"/>
                <a:gd name="T1" fmla="*/ 245 h 257"/>
                <a:gd name="T2" fmla="*/ 18 w 550"/>
                <a:gd name="T3" fmla="*/ 251 h 257"/>
                <a:gd name="T4" fmla="*/ 6 w 550"/>
                <a:gd name="T5" fmla="*/ 257 h 257"/>
                <a:gd name="T6" fmla="*/ 0 w 550"/>
                <a:gd name="T7" fmla="*/ 257 h 257"/>
                <a:gd name="T8" fmla="*/ 305 w 550"/>
                <a:gd name="T9" fmla="*/ 113 h 257"/>
                <a:gd name="T10" fmla="*/ 520 w 550"/>
                <a:gd name="T11" fmla="*/ 0 h 257"/>
                <a:gd name="T12" fmla="*/ 526 w 550"/>
                <a:gd name="T13" fmla="*/ 6 h 257"/>
                <a:gd name="T14" fmla="*/ 544 w 550"/>
                <a:gd name="T15" fmla="*/ 18 h 257"/>
                <a:gd name="T16" fmla="*/ 550 w 550"/>
                <a:gd name="T17" fmla="*/ 24 h 257"/>
                <a:gd name="T18" fmla="*/ 550 w 550"/>
                <a:gd name="T19" fmla="*/ 36 h 257"/>
                <a:gd name="T20" fmla="*/ 544 w 550"/>
                <a:gd name="T21" fmla="*/ 42 h 257"/>
                <a:gd name="T22" fmla="*/ 526 w 550"/>
                <a:gd name="T23" fmla="*/ 54 h 257"/>
                <a:gd name="T24" fmla="*/ 514 w 550"/>
                <a:gd name="T25" fmla="*/ 60 h 257"/>
                <a:gd name="T26" fmla="*/ 502 w 550"/>
                <a:gd name="T27" fmla="*/ 66 h 257"/>
                <a:gd name="T28" fmla="*/ 448 w 550"/>
                <a:gd name="T29" fmla="*/ 84 h 257"/>
                <a:gd name="T30" fmla="*/ 382 w 550"/>
                <a:gd name="T31" fmla="*/ 113 h 257"/>
                <a:gd name="T32" fmla="*/ 305 w 550"/>
                <a:gd name="T33" fmla="*/ 143 h 257"/>
                <a:gd name="T34" fmla="*/ 227 w 550"/>
                <a:gd name="T35" fmla="*/ 173 h 257"/>
                <a:gd name="T36" fmla="*/ 149 w 550"/>
                <a:gd name="T37" fmla="*/ 203 h 257"/>
                <a:gd name="T38" fmla="*/ 83 w 550"/>
                <a:gd name="T39" fmla="*/ 227 h 257"/>
                <a:gd name="T40" fmla="*/ 30 w 550"/>
                <a:gd name="T41" fmla="*/ 245 h 257"/>
                <a:gd name="T42" fmla="*/ 30 w 550"/>
                <a:gd name="T43" fmla="*/ 245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50" h="257">
                  <a:moveTo>
                    <a:pt x="30" y="245"/>
                  </a:moveTo>
                  <a:lnTo>
                    <a:pt x="18" y="251"/>
                  </a:lnTo>
                  <a:lnTo>
                    <a:pt x="6" y="257"/>
                  </a:lnTo>
                  <a:lnTo>
                    <a:pt x="0" y="257"/>
                  </a:lnTo>
                  <a:lnTo>
                    <a:pt x="305" y="113"/>
                  </a:lnTo>
                  <a:lnTo>
                    <a:pt x="520" y="0"/>
                  </a:lnTo>
                  <a:lnTo>
                    <a:pt x="526" y="6"/>
                  </a:lnTo>
                  <a:lnTo>
                    <a:pt x="544" y="18"/>
                  </a:lnTo>
                  <a:lnTo>
                    <a:pt x="550" y="24"/>
                  </a:lnTo>
                  <a:lnTo>
                    <a:pt x="550" y="36"/>
                  </a:lnTo>
                  <a:lnTo>
                    <a:pt x="544" y="42"/>
                  </a:lnTo>
                  <a:lnTo>
                    <a:pt x="526" y="54"/>
                  </a:lnTo>
                  <a:lnTo>
                    <a:pt x="514" y="60"/>
                  </a:lnTo>
                  <a:lnTo>
                    <a:pt x="502" y="66"/>
                  </a:lnTo>
                  <a:lnTo>
                    <a:pt x="448" y="84"/>
                  </a:lnTo>
                  <a:lnTo>
                    <a:pt x="382" y="113"/>
                  </a:lnTo>
                  <a:lnTo>
                    <a:pt x="305" y="143"/>
                  </a:lnTo>
                  <a:lnTo>
                    <a:pt x="227" y="173"/>
                  </a:lnTo>
                  <a:lnTo>
                    <a:pt x="149" y="203"/>
                  </a:lnTo>
                  <a:lnTo>
                    <a:pt x="83" y="227"/>
                  </a:lnTo>
                  <a:lnTo>
                    <a:pt x="30" y="245"/>
                  </a:lnTo>
                  <a:lnTo>
                    <a:pt x="30" y="245"/>
                  </a:lnTo>
                  <a:close/>
                </a:path>
              </a:pathLst>
            </a:custGeom>
            <a:gradFill rotWithShape="0">
              <a:gsLst>
                <a:gs pos="0">
                  <a:schemeClr val="bg2">
                    <a:gamma/>
                    <a:tint val="94118"/>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5" name="Freeform 13"/>
            <p:cNvSpPr>
              <a:spLocks/>
            </p:cNvSpPr>
            <p:nvPr userDrawn="1"/>
          </p:nvSpPr>
          <p:spPr bwMode="hidden">
            <a:xfrm>
              <a:off x="5327" y="1642"/>
              <a:ext cx="5" cy="1"/>
            </a:xfrm>
            <a:custGeom>
              <a:avLst/>
              <a:gdLst>
                <a:gd name="T0" fmla="*/ 0 w 5"/>
                <a:gd name="T1" fmla="*/ 0 h 1"/>
                <a:gd name="T2" fmla="*/ 5 w 5"/>
                <a:gd name="T3" fmla="*/ 0 h 1"/>
                <a:gd name="T4" fmla="*/ 0 w 5"/>
                <a:gd name="T5" fmla="*/ 0 h 1"/>
                <a:gd name="T6" fmla="*/ 0 w 5"/>
                <a:gd name="T7" fmla="*/ 0 h 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 h="1">
                  <a:moveTo>
                    <a:pt x="0" y="0"/>
                  </a:moveTo>
                  <a:lnTo>
                    <a:pt x="5" y="0"/>
                  </a:lnTo>
                  <a:lnTo>
                    <a:pt x="0" y="0"/>
                  </a:lnTo>
                  <a:close/>
                </a:path>
              </a:pathLst>
            </a:custGeom>
            <a:solidFill>
              <a:srgbClr val="FED1A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 name="Freeform 14"/>
            <p:cNvSpPr>
              <a:spLocks/>
            </p:cNvSpPr>
            <p:nvPr userDrawn="1"/>
          </p:nvSpPr>
          <p:spPr bwMode="hidden">
            <a:xfrm>
              <a:off x="3839" y="1728"/>
              <a:ext cx="716" cy="383"/>
            </a:xfrm>
            <a:custGeom>
              <a:avLst/>
              <a:gdLst>
                <a:gd name="T0" fmla="*/ 659 w 716"/>
                <a:gd name="T1" fmla="*/ 6 h 383"/>
                <a:gd name="T2" fmla="*/ 588 w 716"/>
                <a:gd name="T3" fmla="*/ 42 h 383"/>
                <a:gd name="T4" fmla="*/ 515 w 716"/>
                <a:gd name="T5" fmla="*/ 84 h 383"/>
                <a:gd name="T6" fmla="*/ 509 w 716"/>
                <a:gd name="T7" fmla="*/ 90 h 383"/>
                <a:gd name="T8" fmla="*/ 485 w 716"/>
                <a:gd name="T9" fmla="*/ 102 h 383"/>
                <a:gd name="T10" fmla="*/ 455 w 716"/>
                <a:gd name="T11" fmla="*/ 120 h 383"/>
                <a:gd name="T12" fmla="*/ 425 w 716"/>
                <a:gd name="T13" fmla="*/ 138 h 383"/>
                <a:gd name="T14" fmla="*/ 371 w 716"/>
                <a:gd name="T15" fmla="*/ 168 h 383"/>
                <a:gd name="T16" fmla="*/ 306 w 716"/>
                <a:gd name="T17" fmla="*/ 198 h 383"/>
                <a:gd name="T18" fmla="*/ 186 w 716"/>
                <a:gd name="T19" fmla="*/ 251 h 383"/>
                <a:gd name="T20" fmla="*/ 131 w 716"/>
                <a:gd name="T21" fmla="*/ 269 h 383"/>
                <a:gd name="T22" fmla="*/ 89 w 716"/>
                <a:gd name="T23" fmla="*/ 287 h 383"/>
                <a:gd name="T24" fmla="*/ 53 w 716"/>
                <a:gd name="T25" fmla="*/ 305 h 383"/>
                <a:gd name="T26" fmla="*/ 36 w 716"/>
                <a:gd name="T27" fmla="*/ 311 h 383"/>
                <a:gd name="T28" fmla="*/ 12 w 716"/>
                <a:gd name="T29" fmla="*/ 329 h 383"/>
                <a:gd name="T30" fmla="*/ 0 w 716"/>
                <a:gd name="T31" fmla="*/ 353 h 383"/>
                <a:gd name="T32" fmla="*/ 0 w 716"/>
                <a:gd name="T33" fmla="*/ 371 h 383"/>
                <a:gd name="T34" fmla="*/ 0 w 716"/>
                <a:gd name="T35" fmla="*/ 383 h 383"/>
                <a:gd name="T36" fmla="*/ 0 w 716"/>
                <a:gd name="T37" fmla="*/ 383 h 383"/>
                <a:gd name="T38" fmla="*/ 12 w 716"/>
                <a:gd name="T39" fmla="*/ 371 h 383"/>
                <a:gd name="T40" fmla="*/ 30 w 716"/>
                <a:gd name="T41" fmla="*/ 353 h 383"/>
                <a:gd name="T42" fmla="*/ 53 w 716"/>
                <a:gd name="T43" fmla="*/ 335 h 383"/>
                <a:gd name="T44" fmla="*/ 77 w 716"/>
                <a:gd name="T45" fmla="*/ 317 h 383"/>
                <a:gd name="T46" fmla="*/ 101 w 716"/>
                <a:gd name="T47" fmla="*/ 311 h 383"/>
                <a:gd name="T48" fmla="*/ 131 w 716"/>
                <a:gd name="T49" fmla="*/ 299 h 383"/>
                <a:gd name="T50" fmla="*/ 204 w 716"/>
                <a:gd name="T51" fmla="*/ 269 h 383"/>
                <a:gd name="T52" fmla="*/ 240 w 716"/>
                <a:gd name="T53" fmla="*/ 251 h 383"/>
                <a:gd name="T54" fmla="*/ 270 w 716"/>
                <a:gd name="T55" fmla="*/ 239 h 383"/>
                <a:gd name="T56" fmla="*/ 294 w 716"/>
                <a:gd name="T57" fmla="*/ 228 h 383"/>
                <a:gd name="T58" fmla="*/ 312 w 716"/>
                <a:gd name="T59" fmla="*/ 222 h 383"/>
                <a:gd name="T60" fmla="*/ 330 w 716"/>
                <a:gd name="T61" fmla="*/ 210 h 383"/>
                <a:gd name="T62" fmla="*/ 365 w 716"/>
                <a:gd name="T63" fmla="*/ 186 h 383"/>
                <a:gd name="T64" fmla="*/ 419 w 716"/>
                <a:gd name="T65" fmla="*/ 156 h 383"/>
                <a:gd name="T66" fmla="*/ 473 w 716"/>
                <a:gd name="T67" fmla="*/ 120 h 383"/>
                <a:gd name="T68" fmla="*/ 527 w 716"/>
                <a:gd name="T69" fmla="*/ 90 h 383"/>
                <a:gd name="T70" fmla="*/ 576 w 716"/>
                <a:gd name="T71" fmla="*/ 60 h 383"/>
                <a:gd name="T72" fmla="*/ 612 w 716"/>
                <a:gd name="T73" fmla="*/ 42 h 383"/>
                <a:gd name="T74" fmla="*/ 629 w 716"/>
                <a:gd name="T75" fmla="*/ 36 h 383"/>
                <a:gd name="T76" fmla="*/ 647 w 716"/>
                <a:gd name="T77" fmla="*/ 30 h 383"/>
                <a:gd name="T78" fmla="*/ 677 w 716"/>
                <a:gd name="T79" fmla="*/ 18 h 383"/>
                <a:gd name="T80" fmla="*/ 701 w 716"/>
                <a:gd name="T81" fmla="*/ 6 h 383"/>
                <a:gd name="T82" fmla="*/ 713 w 716"/>
                <a:gd name="T83" fmla="*/ 0 h 383"/>
                <a:gd name="T84" fmla="*/ 713 w 716"/>
                <a:gd name="T85" fmla="*/ 0 h 383"/>
                <a:gd name="T86" fmla="*/ 659 w 716"/>
                <a:gd name="T87" fmla="*/ 6 h 383"/>
                <a:gd name="T88" fmla="*/ 716 w 716"/>
                <a:gd name="T89" fmla="*/ 63 h 3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16" h="383">
                  <a:moveTo>
                    <a:pt x="659" y="6"/>
                  </a:moveTo>
                  <a:lnTo>
                    <a:pt x="588" y="42"/>
                  </a:lnTo>
                  <a:lnTo>
                    <a:pt x="515" y="84"/>
                  </a:lnTo>
                  <a:lnTo>
                    <a:pt x="509" y="90"/>
                  </a:lnTo>
                  <a:lnTo>
                    <a:pt x="485" y="102"/>
                  </a:lnTo>
                  <a:lnTo>
                    <a:pt x="455" y="120"/>
                  </a:lnTo>
                  <a:lnTo>
                    <a:pt x="425" y="138"/>
                  </a:lnTo>
                  <a:lnTo>
                    <a:pt x="371" y="168"/>
                  </a:lnTo>
                  <a:lnTo>
                    <a:pt x="306" y="198"/>
                  </a:lnTo>
                  <a:lnTo>
                    <a:pt x="186" y="251"/>
                  </a:lnTo>
                  <a:lnTo>
                    <a:pt x="131" y="269"/>
                  </a:lnTo>
                  <a:lnTo>
                    <a:pt x="89" y="287"/>
                  </a:lnTo>
                  <a:lnTo>
                    <a:pt x="53" y="305"/>
                  </a:lnTo>
                  <a:lnTo>
                    <a:pt x="36" y="311"/>
                  </a:lnTo>
                  <a:lnTo>
                    <a:pt x="12" y="329"/>
                  </a:lnTo>
                  <a:lnTo>
                    <a:pt x="0" y="353"/>
                  </a:lnTo>
                  <a:lnTo>
                    <a:pt x="0" y="371"/>
                  </a:lnTo>
                  <a:lnTo>
                    <a:pt x="0" y="383"/>
                  </a:lnTo>
                  <a:lnTo>
                    <a:pt x="0" y="383"/>
                  </a:lnTo>
                  <a:lnTo>
                    <a:pt x="12" y="371"/>
                  </a:lnTo>
                  <a:lnTo>
                    <a:pt x="30" y="353"/>
                  </a:lnTo>
                  <a:lnTo>
                    <a:pt x="53" y="335"/>
                  </a:lnTo>
                  <a:lnTo>
                    <a:pt x="77" y="317"/>
                  </a:lnTo>
                  <a:lnTo>
                    <a:pt x="101" y="311"/>
                  </a:lnTo>
                  <a:lnTo>
                    <a:pt x="131" y="299"/>
                  </a:lnTo>
                  <a:lnTo>
                    <a:pt x="204" y="269"/>
                  </a:lnTo>
                  <a:lnTo>
                    <a:pt x="240" y="251"/>
                  </a:lnTo>
                  <a:lnTo>
                    <a:pt x="270" y="239"/>
                  </a:lnTo>
                  <a:lnTo>
                    <a:pt x="294" y="228"/>
                  </a:lnTo>
                  <a:lnTo>
                    <a:pt x="312" y="222"/>
                  </a:lnTo>
                  <a:lnTo>
                    <a:pt x="330" y="210"/>
                  </a:lnTo>
                  <a:lnTo>
                    <a:pt x="365" y="186"/>
                  </a:lnTo>
                  <a:lnTo>
                    <a:pt x="419" y="156"/>
                  </a:lnTo>
                  <a:lnTo>
                    <a:pt x="473" y="120"/>
                  </a:lnTo>
                  <a:lnTo>
                    <a:pt x="527" y="90"/>
                  </a:lnTo>
                  <a:lnTo>
                    <a:pt x="576" y="60"/>
                  </a:lnTo>
                  <a:lnTo>
                    <a:pt x="612" y="42"/>
                  </a:lnTo>
                  <a:lnTo>
                    <a:pt x="629" y="36"/>
                  </a:lnTo>
                  <a:lnTo>
                    <a:pt x="647" y="30"/>
                  </a:lnTo>
                  <a:lnTo>
                    <a:pt x="677" y="18"/>
                  </a:lnTo>
                  <a:lnTo>
                    <a:pt x="701" y="6"/>
                  </a:lnTo>
                  <a:lnTo>
                    <a:pt x="713" y="0"/>
                  </a:lnTo>
                  <a:lnTo>
                    <a:pt x="713" y="0"/>
                  </a:lnTo>
                  <a:lnTo>
                    <a:pt x="659" y="6"/>
                  </a:lnTo>
                  <a:lnTo>
                    <a:pt x="716" y="63"/>
                  </a:lnTo>
                </a:path>
              </a:pathLst>
            </a:custGeom>
            <a:gradFill rotWithShape="0">
              <a:gsLst>
                <a:gs pos="0">
                  <a:schemeClr val="bg2">
                    <a:gamma/>
                    <a:tint val="94118"/>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7" name="Freeform 15"/>
            <p:cNvSpPr>
              <a:spLocks/>
            </p:cNvSpPr>
            <p:nvPr userDrawn="1"/>
          </p:nvSpPr>
          <p:spPr bwMode="hidden">
            <a:xfrm>
              <a:off x="3453" y="2271"/>
              <a:ext cx="318" cy="225"/>
            </a:xfrm>
            <a:custGeom>
              <a:avLst/>
              <a:gdLst>
                <a:gd name="T0" fmla="*/ 6 w 318"/>
                <a:gd name="T1" fmla="*/ 225 h 225"/>
                <a:gd name="T2" fmla="*/ 0 w 318"/>
                <a:gd name="T3" fmla="*/ 195 h 225"/>
                <a:gd name="T4" fmla="*/ 315 w 318"/>
                <a:gd name="T5" fmla="*/ 0 h 225"/>
                <a:gd name="T6" fmla="*/ 303 w 318"/>
                <a:gd name="T7" fmla="*/ 27 h 225"/>
                <a:gd name="T8" fmla="*/ 318 w 318"/>
                <a:gd name="T9" fmla="*/ 42 h 225"/>
              </a:gdLst>
              <a:ahLst/>
              <a:cxnLst>
                <a:cxn ang="0">
                  <a:pos x="T0" y="T1"/>
                </a:cxn>
                <a:cxn ang="0">
                  <a:pos x="T2" y="T3"/>
                </a:cxn>
                <a:cxn ang="0">
                  <a:pos x="T4" y="T5"/>
                </a:cxn>
                <a:cxn ang="0">
                  <a:pos x="T6" y="T7"/>
                </a:cxn>
                <a:cxn ang="0">
                  <a:pos x="T8" y="T9"/>
                </a:cxn>
              </a:cxnLst>
              <a:rect l="0" t="0" r="r" b="b"/>
              <a:pathLst>
                <a:path w="318" h="225">
                  <a:moveTo>
                    <a:pt x="6" y="225"/>
                  </a:moveTo>
                  <a:lnTo>
                    <a:pt x="0" y="195"/>
                  </a:lnTo>
                  <a:lnTo>
                    <a:pt x="315" y="0"/>
                  </a:lnTo>
                  <a:lnTo>
                    <a:pt x="303" y="27"/>
                  </a:lnTo>
                  <a:lnTo>
                    <a:pt x="318" y="42"/>
                  </a:lnTo>
                </a:path>
              </a:pathLst>
            </a:custGeom>
            <a:gradFill rotWithShape="0">
              <a:gsLst>
                <a:gs pos="0">
                  <a:schemeClr val="bg2">
                    <a:gamma/>
                    <a:tint val="94118"/>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8" name="Freeform 16"/>
            <p:cNvSpPr>
              <a:spLocks/>
            </p:cNvSpPr>
            <p:nvPr userDrawn="1"/>
          </p:nvSpPr>
          <p:spPr bwMode="hidden">
            <a:xfrm>
              <a:off x="0" y="2658"/>
              <a:ext cx="2595" cy="933"/>
            </a:xfrm>
            <a:custGeom>
              <a:avLst/>
              <a:gdLst>
                <a:gd name="T0" fmla="*/ 1050 w 2595"/>
                <a:gd name="T1" fmla="*/ 657 h 933"/>
                <a:gd name="T2" fmla="*/ 1581 w 2595"/>
                <a:gd name="T3" fmla="*/ 690 h 933"/>
                <a:gd name="T4" fmla="*/ 1671 w 2595"/>
                <a:gd name="T5" fmla="*/ 723 h 933"/>
                <a:gd name="T6" fmla="*/ 1176 w 2595"/>
                <a:gd name="T7" fmla="*/ 621 h 933"/>
                <a:gd name="T8" fmla="*/ 1854 w 2595"/>
                <a:gd name="T9" fmla="*/ 567 h 933"/>
                <a:gd name="T10" fmla="*/ 1869 w 2595"/>
                <a:gd name="T11" fmla="*/ 612 h 933"/>
                <a:gd name="T12" fmla="*/ 2103 w 2595"/>
                <a:gd name="T13" fmla="*/ 861 h 933"/>
                <a:gd name="T14" fmla="*/ 1883 w 2595"/>
                <a:gd name="T15" fmla="*/ 520 h 933"/>
                <a:gd name="T16" fmla="*/ 1842 w 2595"/>
                <a:gd name="T17" fmla="*/ 490 h 933"/>
                <a:gd name="T18" fmla="*/ 1770 w 2595"/>
                <a:gd name="T19" fmla="*/ 466 h 933"/>
                <a:gd name="T20" fmla="*/ 1740 w 2595"/>
                <a:gd name="T21" fmla="*/ 448 h 933"/>
                <a:gd name="T22" fmla="*/ 1758 w 2595"/>
                <a:gd name="T23" fmla="*/ 436 h 933"/>
                <a:gd name="T24" fmla="*/ 1830 w 2595"/>
                <a:gd name="T25" fmla="*/ 430 h 933"/>
                <a:gd name="T26" fmla="*/ 1877 w 2595"/>
                <a:gd name="T27" fmla="*/ 424 h 933"/>
                <a:gd name="T28" fmla="*/ 1955 w 2595"/>
                <a:gd name="T29" fmla="*/ 394 h 933"/>
                <a:gd name="T30" fmla="*/ 2052 w 2595"/>
                <a:gd name="T31" fmla="*/ 396 h 933"/>
                <a:gd name="T32" fmla="*/ 2253 w 2595"/>
                <a:gd name="T33" fmla="*/ 732 h 933"/>
                <a:gd name="T34" fmla="*/ 2415 w 2595"/>
                <a:gd name="T35" fmla="*/ 933 h 933"/>
                <a:gd name="T36" fmla="*/ 2397 w 2595"/>
                <a:gd name="T37" fmla="*/ 828 h 933"/>
                <a:gd name="T38" fmla="*/ 2088 w 2595"/>
                <a:gd name="T39" fmla="*/ 400 h 933"/>
                <a:gd name="T40" fmla="*/ 2046 w 2595"/>
                <a:gd name="T41" fmla="*/ 346 h 933"/>
                <a:gd name="T42" fmla="*/ 1997 w 2595"/>
                <a:gd name="T43" fmla="*/ 304 h 933"/>
                <a:gd name="T44" fmla="*/ 1967 w 2595"/>
                <a:gd name="T45" fmla="*/ 286 h 933"/>
                <a:gd name="T46" fmla="*/ 1973 w 2595"/>
                <a:gd name="T47" fmla="*/ 286 h 933"/>
                <a:gd name="T48" fmla="*/ 2009 w 2595"/>
                <a:gd name="T49" fmla="*/ 286 h 933"/>
                <a:gd name="T50" fmla="*/ 2082 w 2595"/>
                <a:gd name="T51" fmla="*/ 322 h 933"/>
                <a:gd name="T52" fmla="*/ 2199 w 2595"/>
                <a:gd name="T53" fmla="*/ 384 h 933"/>
                <a:gd name="T54" fmla="*/ 2394 w 2595"/>
                <a:gd name="T55" fmla="*/ 448 h 933"/>
                <a:gd name="T56" fmla="*/ 2595 w 2595"/>
                <a:gd name="T57" fmla="*/ 516 h 933"/>
                <a:gd name="T58" fmla="*/ 2388 w 2595"/>
                <a:gd name="T59" fmla="*/ 424 h 933"/>
                <a:gd name="T60" fmla="*/ 2219 w 2595"/>
                <a:gd name="T61" fmla="*/ 340 h 933"/>
                <a:gd name="T62" fmla="*/ 2052 w 2595"/>
                <a:gd name="T63" fmla="*/ 280 h 933"/>
                <a:gd name="T64" fmla="*/ 1955 w 2595"/>
                <a:gd name="T65" fmla="*/ 262 h 933"/>
                <a:gd name="T66" fmla="*/ 1877 w 2595"/>
                <a:gd name="T67" fmla="*/ 274 h 933"/>
                <a:gd name="T68" fmla="*/ 1752 w 2595"/>
                <a:gd name="T69" fmla="*/ 274 h 933"/>
                <a:gd name="T70" fmla="*/ 1661 w 2595"/>
                <a:gd name="T71" fmla="*/ 292 h 933"/>
                <a:gd name="T72" fmla="*/ 1607 w 2595"/>
                <a:gd name="T73" fmla="*/ 316 h 933"/>
                <a:gd name="T74" fmla="*/ 1589 w 2595"/>
                <a:gd name="T75" fmla="*/ 322 h 933"/>
                <a:gd name="T76" fmla="*/ 1409 w 2595"/>
                <a:gd name="T77" fmla="*/ 358 h 933"/>
                <a:gd name="T78" fmla="*/ 1152 w 2595"/>
                <a:gd name="T79" fmla="*/ 442 h 933"/>
                <a:gd name="T80" fmla="*/ 966 w 2595"/>
                <a:gd name="T81" fmla="*/ 460 h 933"/>
                <a:gd name="T82" fmla="*/ 870 w 2595"/>
                <a:gd name="T83" fmla="*/ 442 h 933"/>
                <a:gd name="T84" fmla="*/ 828 w 2595"/>
                <a:gd name="T85" fmla="*/ 430 h 933"/>
                <a:gd name="T86" fmla="*/ 743 w 2595"/>
                <a:gd name="T87" fmla="*/ 388 h 933"/>
                <a:gd name="T88" fmla="*/ 636 w 2595"/>
                <a:gd name="T89" fmla="*/ 334 h 933"/>
                <a:gd name="T90" fmla="*/ 467 w 2595"/>
                <a:gd name="T91" fmla="*/ 256 h 933"/>
                <a:gd name="T92" fmla="*/ 0 w 2595"/>
                <a:gd name="T93" fmla="*/ 0 h 933"/>
                <a:gd name="T94" fmla="*/ 585 w 2595"/>
                <a:gd name="T95" fmla="*/ 390 h 933"/>
                <a:gd name="T96" fmla="*/ 849 w 2595"/>
                <a:gd name="T97" fmla="*/ 543 h 933"/>
                <a:gd name="T98" fmla="*/ 897 w 2595"/>
                <a:gd name="T99" fmla="*/ 621 h 9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595" h="933">
                  <a:moveTo>
                    <a:pt x="981" y="675"/>
                  </a:moveTo>
                  <a:lnTo>
                    <a:pt x="1050" y="657"/>
                  </a:lnTo>
                  <a:lnTo>
                    <a:pt x="1143" y="651"/>
                  </a:lnTo>
                  <a:lnTo>
                    <a:pt x="1581" y="690"/>
                  </a:lnTo>
                  <a:lnTo>
                    <a:pt x="1623" y="738"/>
                  </a:lnTo>
                  <a:lnTo>
                    <a:pt x="1671" y="723"/>
                  </a:lnTo>
                  <a:lnTo>
                    <a:pt x="1656" y="675"/>
                  </a:lnTo>
                  <a:lnTo>
                    <a:pt x="1176" y="621"/>
                  </a:lnTo>
                  <a:lnTo>
                    <a:pt x="1797" y="534"/>
                  </a:lnTo>
                  <a:lnTo>
                    <a:pt x="1854" y="567"/>
                  </a:lnTo>
                  <a:lnTo>
                    <a:pt x="1881" y="585"/>
                  </a:lnTo>
                  <a:lnTo>
                    <a:pt x="1869" y="612"/>
                  </a:lnTo>
                  <a:lnTo>
                    <a:pt x="1995" y="852"/>
                  </a:lnTo>
                  <a:lnTo>
                    <a:pt x="2103" y="861"/>
                  </a:lnTo>
                  <a:lnTo>
                    <a:pt x="1889" y="538"/>
                  </a:lnTo>
                  <a:lnTo>
                    <a:pt x="1883" y="520"/>
                  </a:lnTo>
                  <a:lnTo>
                    <a:pt x="1872" y="508"/>
                  </a:lnTo>
                  <a:lnTo>
                    <a:pt x="1842" y="490"/>
                  </a:lnTo>
                  <a:lnTo>
                    <a:pt x="1806" y="478"/>
                  </a:lnTo>
                  <a:lnTo>
                    <a:pt x="1770" y="466"/>
                  </a:lnTo>
                  <a:lnTo>
                    <a:pt x="1752" y="454"/>
                  </a:lnTo>
                  <a:lnTo>
                    <a:pt x="1740" y="448"/>
                  </a:lnTo>
                  <a:lnTo>
                    <a:pt x="1746" y="436"/>
                  </a:lnTo>
                  <a:lnTo>
                    <a:pt x="1758" y="436"/>
                  </a:lnTo>
                  <a:lnTo>
                    <a:pt x="1782" y="430"/>
                  </a:lnTo>
                  <a:lnTo>
                    <a:pt x="1830" y="430"/>
                  </a:lnTo>
                  <a:lnTo>
                    <a:pt x="1854" y="430"/>
                  </a:lnTo>
                  <a:lnTo>
                    <a:pt x="1877" y="424"/>
                  </a:lnTo>
                  <a:lnTo>
                    <a:pt x="1925" y="400"/>
                  </a:lnTo>
                  <a:lnTo>
                    <a:pt x="1955" y="394"/>
                  </a:lnTo>
                  <a:lnTo>
                    <a:pt x="1979" y="394"/>
                  </a:lnTo>
                  <a:lnTo>
                    <a:pt x="2052" y="396"/>
                  </a:lnTo>
                  <a:lnTo>
                    <a:pt x="2046" y="456"/>
                  </a:lnTo>
                  <a:lnTo>
                    <a:pt x="2253" y="732"/>
                  </a:lnTo>
                  <a:lnTo>
                    <a:pt x="2334" y="816"/>
                  </a:lnTo>
                  <a:lnTo>
                    <a:pt x="2415" y="933"/>
                  </a:lnTo>
                  <a:lnTo>
                    <a:pt x="2430" y="909"/>
                  </a:lnTo>
                  <a:lnTo>
                    <a:pt x="2397" y="828"/>
                  </a:lnTo>
                  <a:lnTo>
                    <a:pt x="2094" y="412"/>
                  </a:lnTo>
                  <a:lnTo>
                    <a:pt x="2088" y="400"/>
                  </a:lnTo>
                  <a:lnTo>
                    <a:pt x="2076" y="376"/>
                  </a:lnTo>
                  <a:lnTo>
                    <a:pt x="2046" y="346"/>
                  </a:lnTo>
                  <a:lnTo>
                    <a:pt x="2015" y="322"/>
                  </a:lnTo>
                  <a:lnTo>
                    <a:pt x="1997" y="304"/>
                  </a:lnTo>
                  <a:lnTo>
                    <a:pt x="1979" y="292"/>
                  </a:lnTo>
                  <a:lnTo>
                    <a:pt x="1967" y="286"/>
                  </a:lnTo>
                  <a:lnTo>
                    <a:pt x="1967" y="286"/>
                  </a:lnTo>
                  <a:lnTo>
                    <a:pt x="1973" y="286"/>
                  </a:lnTo>
                  <a:lnTo>
                    <a:pt x="1985" y="286"/>
                  </a:lnTo>
                  <a:lnTo>
                    <a:pt x="2009" y="286"/>
                  </a:lnTo>
                  <a:lnTo>
                    <a:pt x="2040" y="298"/>
                  </a:lnTo>
                  <a:lnTo>
                    <a:pt x="2082" y="322"/>
                  </a:lnTo>
                  <a:lnTo>
                    <a:pt x="2124" y="348"/>
                  </a:lnTo>
                  <a:lnTo>
                    <a:pt x="2199" y="384"/>
                  </a:lnTo>
                  <a:lnTo>
                    <a:pt x="2325" y="426"/>
                  </a:lnTo>
                  <a:lnTo>
                    <a:pt x="2394" y="448"/>
                  </a:lnTo>
                  <a:lnTo>
                    <a:pt x="2523" y="522"/>
                  </a:lnTo>
                  <a:lnTo>
                    <a:pt x="2595" y="516"/>
                  </a:lnTo>
                  <a:lnTo>
                    <a:pt x="2442" y="454"/>
                  </a:lnTo>
                  <a:lnTo>
                    <a:pt x="2388" y="424"/>
                  </a:lnTo>
                  <a:lnTo>
                    <a:pt x="2327" y="388"/>
                  </a:lnTo>
                  <a:lnTo>
                    <a:pt x="2219" y="340"/>
                  </a:lnTo>
                  <a:lnTo>
                    <a:pt x="2106" y="292"/>
                  </a:lnTo>
                  <a:lnTo>
                    <a:pt x="2052" y="280"/>
                  </a:lnTo>
                  <a:lnTo>
                    <a:pt x="2003" y="268"/>
                  </a:lnTo>
                  <a:lnTo>
                    <a:pt x="1955" y="262"/>
                  </a:lnTo>
                  <a:lnTo>
                    <a:pt x="1919" y="268"/>
                  </a:lnTo>
                  <a:lnTo>
                    <a:pt x="1877" y="274"/>
                  </a:lnTo>
                  <a:lnTo>
                    <a:pt x="1812" y="274"/>
                  </a:lnTo>
                  <a:lnTo>
                    <a:pt x="1752" y="274"/>
                  </a:lnTo>
                  <a:lnTo>
                    <a:pt x="1703" y="286"/>
                  </a:lnTo>
                  <a:lnTo>
                    <a:pt x="1661" y="292"/>
                  </a:lnTo>
                  <a:lnTo>
                    <a:pt x="1631" y="304"/>
                  </a:lnTo>
                  <a:lnTo>
                    <a:pt x="1607" y="316"/>
                  </a:lnTo>
                  <a:lnTo>
                    <a:pt x="1595" y="322"/>
                  </a:lnTo>
                  <a:lnTo>
                    <a:pt x="1589" y="322"/>
                  </a:lnTo>
                  <a:lnTo>
                    <a:pt x="1500" y="334"/>
                  </a:lnTo>
                  <a:lnTo>
                    <a:pt x="1409" y="358"/>
                  </a:lnTo>
                  <a:lnTo>
                    <a:pt x="1236" y="418"/>
                  </a:lnTo>
                  <a:lnTo>
                    <a:pt x="1152" y="442"/>
                  </a:lnTo>
                  <a:lnTo>
                    <a:pt x="1061" y="460"/>
                  </a:lnTo>
                  <a:lnTo>
                    <a:pt x="966" y="460"/>
                  </a:lnTo>
                  <a:lnTo>
                    <a:pt x="918" y="454"/>
                  </a:lnTo>
                  <a:lnTo>
                    <a:pt x="870" y="442"/>
                  </a:lnTo>
                  <a:lnTo>
                    <a:pt x="858" y="436"/>
                  </a:lnTo>
                  <a:lnTo>
                    <a:pt x="828" y="430"/>
                  </a:lnTo>
                  <a:lnTo>
                    <a:pt x="791" y="412"/>
                  </a:lnTo>
                  <a:lnTo>
                    <a:pt x="743" y="388"/>
                  </a:lnTo>
                  <a:lnTo>
                    <a:pt x="690" y="364"/>
                  </a:lnTo>
                  <a:lnTo>
                    <a:pt x="636" y="334"/>
                  </a:lnTo>
                  <a:lnTo>
                    <a:pt x="515" y="280"/>
                  </a:lnTo>
                  <a:lnTo>
                    <a:pt x="467" y="256"/>
                  </a:lnTo>
                  <a:lnTo>
                    <a:pt x="443" y="244"/>
                  </a:lnTo>
                  <a:lnTo>
                    <a:pt x="0" y="0"/>
                  </a:lnTo>
                  <a:lnTo>
                    <a:pt x="123" y="120"/>
                  </a:lnTo>
                  <a:lnTo>
                    <a:pt x="585" y="390"/>
                  </a:lnTo>
                  <a:lnTo>
                    <a:pt x="708" y="462"/>
                  </a:lnTo>
                  <a:lnTo>
                    <a:pt x="849" y="543"/>
                  </a:lnTo>
                  <a:lnTo>
                    <a:pt x="882" y="564"/>
                  </a:lnTo>
                  <a:lnTo>
                    <a:pt x="897" y="621"/>
                  </a:lnTo>
                  <a:lnTo>
                    <a:pt x="981" y="675"/>
                  </a:lnTo>
                  <a:close/>
                </a:path>
              </a:pathLst>
            </a:custGeom>
            <a:gradFill rotWithShape="0">
              <a:gsLst>
                <a:gs pos="0">
                  <a:schemeClr val="bg2">
                    <a:gamma/>
                    <a:tint val="81961"/>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9" name="Freeform 17"/>
            <p:cNvSpPr>
              <a:spLocks/>
            </p:cNvSpPr>
            <p:nvPr userDrawn="1"/>
          </p:nvSpPr>
          <p:spPr bwMode="hidden">
            <a:xfrm>
              <a:off x="0" y="2994"/>
              <a:ext cx="2723" cy="1091"/>
            </a:xfrm>
            <a:custGeom>
              <a:avLst/>
              <a:gdLst>
                <a:gd name="T0" fmla="*/ 2370 w 2723"/>
                <a:gd name="T1" fmla="*/ 72 h 1091"/>
                <a:gd name="T2" fmla="*/ 2597 w 2723"/>
                <a:gd name="T3" fmla="*/ 198 h 1091"/>
                <a:gd name="T4" fmla="*/ 2639 w 2723"/>
                <a:gd name="T5" fmla="*/ 276 h 1091"/>
                <a:gd name="T6" fmla="*/ 2453 w 2723"/>
                <a:gd name="T7" fmla="*/ 264 h 1091"/>
                <a:gd name="T8" fmla="*/ 2297 w 2723"/>
                <a:gd name="T9" fmla="*/ 204 h 1091"/>
                <a:gd name="T10" fmla="*/ 2112 w 2723"/>
                <a:gd name="T11" fmla="*/ 66 h 1091"/>
                <a:gd name="T12" fmla="*/ 2088 w 2723"/>
                <a:gd name="T13" fmla="*/ 72 h 1091"/>
                <a:gd name="T14" fmla="*/ 2106 w 2723"/>
                <a:gd name="T15" fmla="*/ 114 h 1091"/>
                <a:gd name="T16" fmla="*/ 2412 w 2723"/>
                <a:gd name="T17" fmla="*/ 552 h 1091"/>
                <a:gd name="T18" fmla="*/ 2279 w 2723"/>
                <a:gd name="T19" fmla="*/ 564 h 1091"/>
                <a:gd name="T20" fmla="*/ 2189 w 2723"/>
                <a:gd name="T21" fmla="*/ 492 h 1091"/>
                <a:gd name="T22" fmla="*/ 2058 w 2723"/>
                <a:gd name="T23" fmla="*/ 330 h 1091"/>
                <a:gd name="T24" fmla="*/ 1991 w 2723"/>
                <a:gd name="T25" fmla="*/ 234 h 1091"/>
                <a:gd name="T26" fmla="*/ 1949 w 2723"/>
                <a:gd name="T27" fmla="*/ 174 h 1091"/>
                <a:gd name="T28" fmla="*/ 1824 w 2723"/>
                <a:gd name="T29" fmla="*/ 132 h 1091"/>
                <a:gd name="T30" fmla="*/ 1794 w 2723"/>
                <a:gd name="T31" fmla="*/ 144 h 1091"/>
                <a:gd name="T32" fmla="*/ 1895 w 2723"/>
                <a:gd name="T33" fmla="*/ 222 h 1091"/>
                <a:gd name="T34" fmla="*/ 1943 w 2723"/>
                <a:gd name="T35" fmla="*/ 366 h 1091"/>
                <a:gd name="T36" fmla="*/ 2064 w 2723"/>
                <a:gd name="T37" fmla="*/ 630 h 1091"/>
                <a:gd name="T38" fmla="*/ 2052 w 2723"/>
                <a:gd name="T39" fmla="*/ 695 h 1091"/>
                <a:gd name="T40" fmla="*/ 1955 w 2723"/>
                <a:gd name="T41" fmla="*/ 683 h 1091"/>
                <a:gd name="T42" fmla="*/ 1913 w 2723"/>
                <a:gd name="T43" fmla="*/ 636 h 1091"/>
                <a:gd name="T44" fmla="*/ 1703 w 2723"/>
                <a:gd name="T45" fmla="*/ 312 h 1091"/>
                <a:gd name="T46" fmla="*/ 1637 w 2723"/>
                <a:gd name="T47" fmla="*/ 276 h 1091"/>
                <a:gd name="T48" fmla="*/ 1643 w 2723"/>
                <a:gd name="T49" fmla="*/ 318 h 1091"/>
                <a:gd name="T50" fmla="*/ 1673 w 2723"/>
                <a:gd name="T51" fmla="*/ 408 h 1091"/>
                <a:gd name="T52" fmla="*/ 1716 w 2723"/>
                <a:gd name="T53" fmla="*/ 779 h 1091"/>
                <a:gd name="T54" fmla="*/ 1691 w 2723"/>
                <a:gd name="T55" fmla="*/ 737 h 1091"/>
                <a:gd name="T56" fmla="*/ 1613 w 2723"/>
                <a:gd name="T57" fmla="*/ 582 h 1091"/>
                <a:gd name="T58" fmla="*/ 1494 w 2723"/>
                <a:gd name="T59" fmla="*/ 480 h 1091"/>
                <a:gd name="T60" fmla="*/ 1248 w 2723"/>
                <a:gd name="T61" fmla="*/ 528 h 1091"/>
                <a:gd name="T62" fmla="*/ 996 w 2723"/>
                <a:gd name="T63" fmla="*/ 630 h 1091"/>
                <a:gd name="T64" fmla="*/ 714 w 2723"/>
                <a:gd name="T65" fmla="*/ 534 h 1091"/>
                <a:gd name="T66" fmla="*/ 198 w 2723"/>
                <a:gd name="T67" fmla="*/ 288 h 1091"/>
                <a:gd name="T68" fmla="*/ 0 w 2723"/>
                <a:gd name="T69" fmla="*/ 460 h 1091"/>
                <a:gd name="T70" fmla="*/ 288 w 2723"/>
                <a:gd name="T71" fmla="*/ 570 h 1091"/>
                <a:gd name="T72" fmla="*/ 461 w 2723"/>
                <a:gd name="T73" fmla="*/ 654 h 1091"/>
                <a:gd name="T74" fmla="*/ 725 w 2723"/>
                <a:gd name="T75" fmla="*/ 755 h 1091"/>
                <a:gd name="T76" fmla="*/ 966 w 2723"/>
                <a:gd name="T77" fmla="*/ 791 h 1091"/>
                <a:gd name="T78" fmla="*/ 1176 w 2723"/>
                <a:gd name="T79" fmla="*/ 779 h 1091"/>
                <a:gd name="T80" fmla="*/ 1278 w 2723"/>
                <a:gd name="T81" fmla="*/ 791 h 1091"/>
                <a:gd name="T82" fmla="*/ 1404 w 2723"/>
                <a:gd name="T83" fmla="*/ 845 h 1091"/>
                <a:gd name="T84" fmla="*/ 1416 w 2723"/>
                <a:gd name="T85" fmla="*/ 887 h 1091"/>
                <a:gd name="T86" fmla="*/ 1361 w 2723"/>
                <a:gd name="T87" fmla="*/ 923 h 1091"/>
                <a:gd name="T88" fmla="*/ 1385 w 2723"/>
                <a:gd name="T89" fmla="*/ 1007 h 1091"/>
                <a:gd name="T90" fmla="*/ 1494 w 2723"/>
                <a:gd name="T91" fmla="*/ 1085 h 1091"/>
                <a:gd name="T92" fmla="*/ 1697 w 2723"/>
                <a:gd name="T93" fmla="*/ 1043 h 1091"/>
                <a:gd name="T94" fmla="*/ 1812 w 2723"/>
                <a:gd name="T95" fmla="*/ 989 h 1091"/>
                <a:gd name="T96" fmla="*/ 1973 w 2723"/>
                <a:gd name="T97" fmla="*/ 917 h 1091"/>
                <a:gd name="T98" fmla="*/ 2201 w 2723"/>
                <a:gd name="T99" fmla="*/ 899 h 1091"/>
                <a:gd name="T100" fmla="*/ 2364 w 2723"/>
                <a:gd name="T101" fmla="*/ 863 h 1091"/>
                <a:gd name="T102" fmla="*/ 2400 w 2723"/>
                <a:gd name="T103" fmla="*/ 743 h 1091"/>
                <a:gd name="T104" fmla="*/ 2471 w 2723"/>
                <a:gd name="T105" fmla="*/ 701 h 1091"/>
                <a:gd name="T106" fmla="*/ 2621 w 2723"/>
                <a:gd name="T107" fmla="*/ 504 h 1091"/>
                <a:gd name="T108" fmla="*/ 2693 w 2723"/>
                <a:gd name="T109" fmla="*/ 374 h 109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723" h="1091">
                  <a:moveTo>
                    <a:pt x="2723" y="299"/>
                  </a:moveTo>
                  <a:lnTo>
                    <a:pt x="2715" y="240"/>
                  </a:lnTo>
                  <a:lnTo>
                    <a:pt x="2656" y="195"/>
                  </a:lnTo>
                  <a:lnTo>
                    <a:pt x="2370" y="72"/>
                  </a:lnTo>
                  <a:lnTo>
                    <a:pt x="2303" y="54"/>
                  </a:lnTo>
                  <a:lnTo>
                    <a:pt x="2585" y="186"/>
                  </a:lnTo>
                  <a:lnTo>
                    <a:pt x="2591" y="192"/>
                  </a:lnTo>
                  <a:lnTo>
                    <a:pt x="2597" y="198"/>
                  </a:lnTo>
                  <a:lnTo>
                    <a:pt x="2621" y="228"/>
                  </a:lnTo>
                  <a:lnTo>
                    <a:pt x="2639" y="258"/>
                  </a:lnTo>
                  <a:lnTo>
                    <a:pt x="2646" y="270"/>
                  </a:lnTo>
                  <a:lnTo>
                    <a:pt x="2639" y="276"/>
                  </a:lnTo>
                  <a:lnTo>
                    <a:pt x="2603" y="282"/>
                  </a:lnTo>
                  <a:lnTo>
                    <a:pt x="2555" y="282"/>
                  </a:lnTo>
                  <a:lnTo>
                    <a:pt x="2507" y="276"/>
                  </a:lnTo>
                  <a:lnTo>
                    <a:pt x="2453" y="264"/>
                  </a:lnTo>
                  <a:lnTo>
                    <a:pt x="2394" y="246"/>
                  </a:lnTo>
                  <a:lnTo>
                    <a:pt x="2340" y="222"/>
                  </a:lnTo>
                  <a:lnTo>
                    <a:pt x="2321" y="216"/>
                  </a:lnTo>
                  <a:lnTo>
                    <a:pt x="2297" y="204"/>
                  </a:lnTo>
                  <a:lnTo>
                    <a:pt x="2171" y="126"/>
                  </a:lnTo>
                  <a:lnTo>
                    <a:pt x="2165" y="120"/>
                  </a:lnTo>
                  <a:lnTo>
                    <a:pt x="2154" y="102"/>
                  </a:lnTo>
                  <a:lnTo>
                    <a:pt x="2112" y="66"/>
                  </a:lnTo>
                  <a:lnTo>
                    <a:pt x="2064" y="24"/>
                  </a:lnTo>
                  <a:lnTo>
                    <a:pt x="2046" y="6"/>
                  </a:lnTo>
                  <a:lnTo>
                    <a:pt x="2034" y="0"/>
                  </a:lnTo>
                  <a:lnTo>
                    <a:pt x="2088" y="72"/>
                  </a:lnTo>
                  <a:lnTo>
                    <a:pt x="2106" y="108"/>
                  </a:lnTo>
                  <a:lnTo>
                    <a:pt x="2106" y="114"/>
                  </a:lnTo>
                  <a:lnTo>
                    <a:pt x="2112" y="114"/>
                  </a:lnTo>
                  <a:lnTo>
                    <a:pt x="2406" y="516"/>
                  </a:lnTo>
                  <a:lnTo>
                    <a:pt x="2412" y="534"/>
                  </a:lnTo>
                  <a:lnTo>
                    <a:pt x="2412" y="552"/>
                  </a:lnTo>
                  <a:lnTo>
                    <a:pt x="2394" y="576"/>
                  </a:lnTo>
                  <a:lnTo>
                    <a:pt x="2364" y="588"/>
                  </a:lnTo>
                  <a:lnTo>
                    <a:pt x="2321" y="588"/>
                  </a:lnTo>
                  <a:lnTo>
                    <a:pt x="2279" y="564"/>
                  </a:lnTo>
                  <a:lnTo>
                    <a:pt x="2237" y="534"/>
                  </a:lnTo>
                  <a:lnTo>
                    <a:pt x="2201" y="504"/>
                  </a:lnTo>
                  <a:lnTo>
                    <a:pt x="2195" y="498"/>
                  </a:lnTo>
                  <a:lnTo>
                    <a:pt x="2189" y="492"/>
                  </a:lnTo>
                  <a:lnTo>
                    <a:pt x="2171" y="462"/>
                  </a:lnTo>
                  <a:lnTo>
                    <a:pt x="2142" y="420"/>
                  </a:lnTo>
                  <a:lnTo>
                    <a:pt x="2100" y="378"/>
                  </a:lnTo>
                  <a:lnTo>
                    <a:pt x="2058" y="330"/>
                  </a:lnTo>
                  <a:lnTo>
                    <a:pt x="2040" y="318"/>
                  </a:lnTo>
                  <a:lnTo>
                    <a:pt x="2028" y="300"/>
                  </a:lnTo>
                  <a:lnTo>
                    <a:pt x="2009" y="264"/>
                  </a:lnTo>
                  <a:lnTo>
                    <a:pt x="1991" y="234"/>
                  </a:lnTo>
                  <a:lnTo>
                    <a:pt x="1985" y="210"/>
                  </a:lnTo>
                  <a:lnTo>
                    <a:pt x="1973" y="192"/>
                  </a:lnTo>
                  <a:lnTo>
                    <a:pt x="1967" y="180"/>
                  </a:lnTo>
                  <a:lnTo>
                    <a:pt x="1949" y="174"/>
                  </a:lnTo>
                  <a:lnTo>
                    <a:pt x="1907" y="156"/>
                  </a:lnTo>
                  <a:lnTo>
                    <a:pt x="1860" y="138"/>
                  </a:lnTo>
                  <a:lnTo>
                    <a:pt x="1836" y="132"/>
                  </a:lnTo>
                  <a:lnTo>
                    <a:pt x="1824" y="132"/>
                  </a:lnTo>
                  <a:lnTo>
                    <a:pt x="1806" y="132"/>
                  </a:lnTo>
                  <a:lnTo>
                    <a:pt x="1800" y="138"/>
                  </a:lnTo>
                  <a:lnTo>
                    <a:pt x="1794" y="144"/>
                  </a:lnTo>
                  <a:lnTo>
                    <a:pt x="1842" y="156"/>
                  </a:lnTo>
                  <a:lnTo>
                    <a:pt x="1872" y="180"/>
                  </a:lnTo>
                  <a:lnTo>
                    <a:pt x="1889" y="204"/>
                  </a:lnTo>
                  <a:lnTo>
                    <a:pt x="1895" y="222"/>
                  </a:lnTo>
                  <a:lnTo>
                    <a:pt x="1889" y="240"/>
                  </a:lnTo>
                  <a:lnTo>
                    <a:pt x="1901" y="270"/>
                  </a:lnTo>
                  <a:lnTo>
                    <a:pt x="1919" y="318"/>
                  </a:lnTo>
                  <a:lnTo>
                    <a:pt x="1943" y="366"/>
                  </a:lnTo>
                  <a:lnTo>
                    <a:pt x="1991" y="480"/>
                  </a:lnTo>
                  <a:lnTo>
                    <a:pt x="2021" y="534"/>
                  </a:lnTo>
                  <a:lnTo>
                    <a:pt x="2040" y="582"/>
                  </a:lnTo>
                  <a:lnTo>
                    <a:pt x="2064" y="630"/>
                  </a:lnTo>
                  <a:lnTo>
                    <a:pt x="2076" y="666"/>
                  </a:lnTo>
                  <a:lnTo>
                    <a:pt x="2082" y="683"/>
                  </a:lnTo>
                  <a:lnTo>
                    <a:pt x="2070" y="695"/>
                  </a:lnTo>
                  <a:lnTo>
                    <a:pt x="2052" y="695"/>
                  </a:lnTo>
                  <a:lnTo>
                    <a:pt x="2021" y="695"/>
                  </a:lnTo>
                  <a:lnTo>
                    <a:pt x="1997" y="695"/>
                  </a:lnTo>
                  <a:lnTo>
                    <a:pt x="1973" y="689"/>
                  </a:lnTo>
                  <a:lnTo>
                    <a:pt x="1955" y="683"/>
                  </a:lnTo>
                  <a:lnTo>
                    <a:pt x="1949" y="683"/>
                  </a:lnTo>
                  <a:lnTo>
                    <a:pt x="1949" y="677"/>
                  </a:lnTo>
                  <a:lnTo>
                    <a:pt x="1943" y="672"/>
                  </a:lnTo>
                  <a:lnTo>
                    <a:pt x="1913" y="636"/>
                  </a:lnTo>
                  <a:lnTo>
                    <a:pt x="1806" y="324"/>
                  </a:lnTo>
                  <a:lnTo>
                    <a:pt x="1776" y="330"/>
                  </a:lnTo>
                  <a:lnTo>
                    <a:pt x="1746" y="330"/>
                  </a:lnTo>
                  <a:lnTo>
                    <a:pt x="1703" y="312"/>
                  </a:lnTo>
                  <a:lnTo>
                    <a:pt x="1673" y="288"/>
                  </a:lnTo>
                  <a:lnTo>
                    <a:pt x="1667" y="276"/>
                  </a:lnTo>
                  <a:lnTo>
                    <a:pt x="1655" y="270"/>
                  </a:lnTo>
                  <a:lnTo>
                    <a:pt x="1637" y="276"/>
                  </a:lnTo>
                  <a:lnTo>
                    <a:pt x="1631" y="288"/>
                  </a:lnTo>
                  <a:lnTo>
                    <a:pt x="1625" y="306"/>
                  </a:lnTo>
                  <a:lnTo>
                    <a:pt x="1625" y="312"/>
                  </a:lnTo>
                  <a:lnTo>
                    <a:pt x="1643" y="318"/>
                  </a:lnTo>
                  <a:lnTo>
                    <a:pt x="1655" y="336"/>
                  </a:lnTo>
                  <a:lnTo>
                    <a:pt x="1667" y="366"/>
                  </a:lnTo>
                  <a:lnTo>
                    <a:pt x="1673" y="402"/>
                  </a:lnTo>
                  <a:lnTo>
                    <a:pt x="1673" y="408"/>
                  </a:lnTo>
                  <a:lnTo>
                    <a:pt x="1673" y="414"/>
                  </a:lnTo>
                  <a:lnTo>
                    <a:pt x="1716" y="761"/>
                  </a:lnTo>
                  <a:lnTo>
                    <a:pt x="1716" y="773"/>
                  </a:lnTo>
                  <a:lnTo>
                    <a:pt x="1716" y="779"/>
                  </a:lnTo>
                  <a:lnTo>
                    <a:pt x="1709" y="773"/>
                  </a:lnTo>
                  <a:lnTo>
                    <a:pt x="1703" y="755"/>
                  </a:lnTo>
                  <a:lnTo>
                    <a:pt x="1697" y="749"/>
                  </a:lnTo>
                  <a:lnTo>
                    <a:pt x="1691" y="737"/>
                  </a:lnTo>
                  <a:lnTo>
                    <a:pt x="1679" y="713"/>
                  </a:lnTo>
                  <a:lnTo>
                    <a:pt x="1661" y="672"/>
                  </a:lnTo>
                  <a:lnTo>
                    <a:pt x="1643" y="630"/>
                  </a:lnTo>
                  <a:lnTo>
                    <a:pt x="1613" y="582"/>
                  </a:lnTo>
                  <a:lnTo>
                    <a:pt x="1589" y="540"/>
                  </a:lnTo>
                  <a:lnTo>
                    <a:pt x="1560" y="510"/>
                  </a:lnTo>
                  <a:lnTo>
                    <a:pt x="1536" y="492"/>
                  </a:lnTo>
                  <a:lnTo>
                    <a:pt x="1494" y="480"/>
                  </a:lnTo>
                  <a:lnTo>
                    <a:pt x="1446" y="480"/>
                  </a:lnTo>
                  <a:lnTo>
                    <a:pt x="1397" y="486"/>
                  </a:lnTo>
                  <a:lnTo>
                    <a:pt x="1349" y="498"/>
                  </a:lnTo>
                  <a:lnTo>
                    <a:pt x="1248" y="528"/>
                  </a:lnTo>
                  <a:lnTo>
                    <a:pt x="1158" y="570"/>
                  </a:lnTo>
                  <a:lnTo>
                    <a:pt x="1104" y="600"/>
                  </a:lnTo>
                  <a:lnTo>
                    <a:pt x="1037" y="624"/>
                  </a:lnTo>
                  <a:lnTo>
                    <a:pt x="996" y="630"/>
                  </a:lnTo>
                  <a:lnTo>
                    <a:pt x="948" y="630"/>
                  </a:lnTo>
                  <a:lnTo>
                    <a:pt x="900" y="618"/>
                  </a:lnTo>
                  <a:lnTo>
                    <a:pt x="840" y="588"/>
                  </a:lnTo>
                  <a:lnTo>
                    <a:pt x="714" y="534"/>
                  </a:lnTo>
                  <a:lnTo>
                    <a:pt x="582" y="474"/>
                  </a:lnTo>
                  <a:lnTo>
                    <a:pt x="443" y="408"/>
                  </a:lnTo>
                  <a:lnTo>
                    <a:pt x="318" y="348"/>
                  </a:lnTo>
                  <a:lnTo>
                    <a:pt x="198" y="288"/>
                  </a:lnTo>
                  <a:lnTo>
                    <a:pt x="149" y="264"/>
                  </a:lnTo>
                  <a:lnTo>
                    <a:pt x="102" y="240"/>
                  </a:lnTo>
                  <a:lnTo>
                    <a:pt x="0" y="187"/>
                  </a:lnTo>
                  <a:lnTo>
                    <a:pt x="0" y="460"/>
                  </a:lnTo>
                  <a:lnTo>
                    <a:pt x="36" y="474"/>
                  </a:lnTo>
                  <a:lnTo>
                    <a:pt x="149" y="516"/>
                  </a:lnTo>
                  <a:lnTo>
                    <a:pt x="216" y="540"/>
                  </a:lnTo>
                  <a:lnTo>
                    <a:pt x="288" y="570"/>
                  </a:lnTo>
                  <a:lnTo>
                    <a:pt x="348" y="594"/>
                  </a:lnTo>
                  <a:lnTo>
                    <a:pt x="396" y="618"/>
                  </a:lnTo>
                  <a:lnTo>
                    <a:pt x="432" y="636"/>
                  </a:lnTo>
                  <a:lnTo>
                    <a:pt x="461" y="654"/>
                  </a:lnTo>
                  <a:lnTo>
                    <a:pt x="504" y="672"/>
                  </a:lnTo>
                  <a:lnTo>
                    <a:pt x="588" y="707"/>
                  </a:lnTo>
                  <a:lnTo>
                    <a:pt x="684" y="743"/>
                  </a:lnTo>
                  <a:lnTo>
                    <a:pt x="725" y="755"/>
                  </a:lnTo>
                  <a:lnTo>
                    <a:pt x="761" y="767"/>
                  </a:lnTo>
                  <a:lnTo>
                    <a:pt x="828" y="779"/>
                  </a:lnTo>
                  <a:lnTo>
                    <a:pt x="894" y="785"/>
                  </a:lnTo>
                  <a:lnTo>
                    <a:pt x="966" y="791"/>
                  </a:lnTo>
                  <a:lnTo>
                    <a:pt x="1031" y="791"/>
                  </a:lnTo>
                  <a:lnTo>
                    <a:pt x="1092" y="785"/>
                  </a:lnTo>
                  <a:lnTo>
                    <a:pt x="1146" y="785"/>
                  </a:lnTo>
                  <a:lnTo>
                    <a:pt x="1176" y="779"/>
                  </a:lnTo>
                  <a:lnTo>
                    <a:pt x="1188" y="779"/>
                  </a:lnTo>
                  <a:lnTo>
                    <a:pt x="1236" y="785"/>
                  </a:lnTo>
                  <a:lnTo>
                    <a:pt x="1278" y="791"/>
                  </a:lnTo>
                  <a:lnTo>
                    <a:pt x="1307" y="803"/>
                  </a:lnTo>
                  <a:lnTo>
                    <a:pt x="1337" y="809"/>
                  </a:lnTo>
                  <a:lnTo>
                    <a:pt x="1379" y="827"/>
                  </a:lnTo>
                  <a:lnTo>
                    <a:pt x="1404" y="845"/>
                  </a:lnTo>
                  <a:lnTo>
                    <a:pt x="1416" y="863"/>
                  </a:lnTo>
                  <a:lnTo>
                    <a:pt x="1416" y="875"/>
                  </a:lnTo>
                  <a:lnTo>
                    <a:pt x="1416" y="881"/>
                  </a:lnTo>
                  <a:lnTo>
                    <a:pt x="1416" y="887"/>
                  </a:lnTo>
                  <a:lnTo>
                    <a:pt x="1410" y="887"/>
                  </a:lnTo>
                  <a:lnTo>
                    <a:pt x="1397" y="893"/>
                  </a:lnTo>
                  <a:lnTo>
                    <a:pt x="1379" y="905"/>
                  </a:lnTo>
                  <a:lnTo>
                    <a:pt x="1361" y="923"/>
                  </a:lnTo>
                  <a:lnTo>
                    <a:pt x="1355" y="941"/>
                  </a:lnTo>
                  <a:lnTo>
                    <a:pt x="1361" y="971"/>
                  </a:lnTo>
                  <a:lnTo>
                    <a:pt x="1367" y="989"/>
                  </a:lnTo>
                  <a:lnTo>
                    <a:pt x="1385" y="1007"/>
                  </a:lnTo>
                  <a:lnTo>
                    <a:pt x="1404" y="1025"/>
                  </a:lnTo>
                  <a:lnTo>
                    <a:pt x="1434" y="1049"/>
                  </a:lnTo>
                  <a:lnTo>
                    <a:pt x="1464" y="1067"/>
                  </a:lnTo>
                  <a:lnTo>
                    <a:pt x="1494" y="1085"/>
                  </a:lnTo>
                  <a:lnTo>
                    <a:pt x="1554" y="1091"/>
                  </a:lnTo>
                  <a:lnTo>
                    <a:pt x="1607" y="1085"/>
                  </a:lnTo>
                  <a:lnTo>
                    <a:pt x="1661" y="1067"/>
                  </a:lnTo>
                  <a:lnTo>
                    <a:pt x="1697" y="1043"/>
                  </a:lnTo>
                  <a:lnTo>
                    <a:pt x="1734" y="1019"/>
                  </a:lnTo>
                  <a:lnTo>
                    <a:pt x="1752" y="995"/>
                  </a:lnTo>
                  <a:lnTo>
                    <a:pt x="1758" y="989"/>
                  </a:lnTo>
                  <a:lnTo>
                    <a:pt x="1812" y="989"/>
                  </a:lnTo>
                  <a:lnTo>
                    <a:pt x="1860" y="983"/>
                  </a:lnTo>
                  <a:lnTo>
                    <a:pt x="1907" y="965"/>
                  </a:lnTo>
                  <a:lnTo>
                    <a:pt x="1943" y="941"/>
                  </a:lnTo>
                  <a:lnTo>
                    <a:pt x="1973" y="917"/>
                  </a:lnTo>
                  <a:lnTo>
                    <a:pt x="2003" y="899"/>
                  </a:lnTo>
                  <a:lnTo>
                    <a:pt x="2015" y="881"/>
                  </a:lnTo>
                  <a:lnTo>
                    <a:pt x="2021" y="875"/>
                  </a:lnTo>
                  <a:lnTo>
                    <a:pt x="2201" y="899"/>
                  </a:lnTo>
                  <a:lnTo>
                    <a:pt x="2243" y="905"/>
                  </a:lnTo>
                  <a:lnTo>
                    <a:pt x="2273" y="899"/>
                  </a:lnTo>
                  <a:lnTo>
                    <a:pt x="2327" y="887"/>
                  </a:lnTo>
                  <a:lnTo>
                    <a:pt x="2364" y="863"/>
                  </a:lnTo>
                  <a:lnTo>
                    <a:pt x="2388" y="827"/>
                  </a:lnTo>
                  <a:lnTo>
                    <a:pt x="2400" y="797"/>
                  </a:lnTo>
                  <a:lnTo>
                    <a:pt x="2400" y="767"/>
                  </a:lnTo>
                  <a:lnTo>
                    <a:pt x="2400" y="743"/>
                  </a:lnTo>
                  <a:lnTo>
                    <a:pt x="2400" y="737"/>
                  </a:lnTo>
                  <a:lnTo>
                    <a:pt x="2418" y="737"/>
                  </a:lnTo>
                  <a:lnTo>
                    <a:pt x="2436" y="731"/>
                  </a:lnTo>
                  <a:lnTo>
                    <a:pt x="2471" y="701"/>
                  </a:lnTo>
                  <a:lnTo>
                    <a:pt x="2513" y="660"/>
                  </a:lnTo>
                  <a:lnTo>
                    <a:pt x="2555" y="606"/>
                  </a:lnTo>
                  <a:lnTo>
                    <a:pt x="2591" y="552"/>
                  </a:lnTo>
                  <a:lnTo>
                    <a:pt x="2621" y="504"/>
                  </a:lnTo>
                  <a:lnTo>
                    <a:pt x="2639" y="468"/>
                  </a:lnTo>
                  <a:lnTo>
                    <a:pt x="2646" y="462"/>
                  </a:lnTo>
                  <a:lnTo>
                    <a:pt x="2646" y="456"/>
                  </a:lnTo>
                  <a:lnTo>
                    <a:pt x="2693" y="374"/>
                  </a:lnTo>
                  <a:lnTo>
                    <a:pt x="2723" y="299"/>
                  </a:lnTo>
                  <a:close/>
                </a:path>
              </a:pathLst>
            </a:custGeom>
            <a:solidFill>
              <a:schemeClr val="bg1"/>
            </a:soli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en-US"/>
            </a:p>
          </p:txBody>
        </p:sp>
      </p:grpSp>
      <p:sp>
        <p:nvSpPr>
          <p:cNvPr id="62482" name="Rectangle 18"/>
          <p:cNvSpPr>
            <a:spLocks noGrp="1" noChangeArrowheads="1"/>
          </p:cNvSpPr>
          <p:nvPr>
            <p:ph type="ctrTitle" sz="quarter"/>
          </p:nvPr>
        </p:nvSpPr>
        <p:spPr>
          <a:xfrm>
            <a:off x="685800" y="1768475"/>
            <a:ext cx="7772400" cy="1736725"/>
          </a:xfrm>
        </p:spPr>
        <p:txBody>
          <a:bodyPr anchor="b"/>
          <a:lstStyle>
            <a:lvl1pPr>
              <a:defRPr sz="5400"/>
            </a:lvl1pPr>
          </a:lstStyle>
          <a:p>
            <a:pPr lvl="0"/>
            <a:r>
              <a:rPr lang="en-US" noProof="0" smtClean="0"/>
              <a:t>Click to edit Master title style</a:t>
            </a:r>
          </a:p>
        </p:txBody>
      </p:sp>
      <p:sp>
        <p:nvSpPr>
          <p:cNvPr id="62483" name="Rectangle 19"/>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
        <p:nvSpPr>
          <p:cNvPr id="20" name="Rectangle 20"/>
          <p:cNvSpPr>
            <a:spLocks noGrp="1" noChangeArrowheads="1"/>
          </p:cNvSpPr>
          <p:nvPr>
            <p:ph type="dt" sz="quarter" idx="10"/>
          </p:nvPr>
        </p:nvSpPr>
        <p:spPr/>
        <p:txBody>
          <a:bodyPr/>
          <a:lstStyle>
            <a:lvl1pPr>
              <a:defRPr/>
            </a:lvl1pPr>
          </a:lstStyle>
          <a:p>
            <a:pPr>
              <a:defRPr/>
            </a:pPr>
            <a:endParaRPr lang="en-US"/>
          </a:p>
        </p:txBody>
      </p:sp>
      <p:sp>
        <p:nvSpPr>
          <p:cNvPr id="21" name="Rectangle 21"/>
          <p:cNvSpPr>
            <a:spLocks noGrp="1" noChangeArrowheads="1"/>
          </p:cNvSpPr>
          <p:nvPr>
            <p:ph type="ftr" sz="quarter" idx="11"/>
          </p:nvPr>
        </p:nvSpPr>
        <p:spPr/>
        <p:txBody>
          <a:bodyPr/>
          <a:lstStyle>
            <a:lvl1pPr>
              <a:defRPr/>
            </a:lvl1pPr>
          </a:lstStyle>
          <a:p>
            <a:pPr>
              <a:defRPr/>
            </a:pPr>
            <a:endParaRPr lang="en-US"/>
          </a:p>
        </p:txBody>
      </p:sp>
      <p:sp>
        <p:nvSpPr>
          <p:cNvPr id="22" name="Rectangle 22"/>
          <p:cNvSpPr>
            <a:spLocks noGrp="1" noChangeArrowheads="1"/>
          </p:cNvSpPr>
          <p:nvPr>
            <p:ph type="sldNum" sz="quarter" idx="12"/>
          </p:nvPr>
        </p:nvSpPr>
        <p:spPr/>
        <p:txBody>
          <a:bodyPr/>
          <a:lstStyle>
            <a:lvl1pPr>
              <a:defRPr/>
            </a:lvl1pPr>
          </a:lstStyle>
          <a:p>
            <a:pPr>
              <a:defRPr/>
            </a:pPr>
            <a:fld id="{0AF7F0E3-D308-40C0-987B-637BE2E611BC}" type="slidenum">
              <a:rPr lang="en-US"/>
              <a:pPr>
                <a:defRPr/>
              </a:pPr>
              <a:t>‹#›</a:t>
            </a:fld>
            <a:endParaRPr lang="en-US"/>
          </a:p>
        </p:txBody>
      </p:sp>
    </p:spTree>
    <p:extLst>
      <p:ext uri="{BB962C8B-B14F-4D97-AF65-F5344CB8AC3E}">
        <p14:creationId xmlns:p14="http://schemas.microsoft.com/office/powerpoint/2010/main" val="7245248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CD4B8C70-2953-4B5D-8F23-B621A7B12F96}" type="slidenum">
              <a:rPr lang="en-US"/>
              <a:pPr>
                <a:defRPr/>
              </a:pPr>
              <a:t>‹#›</a:t>
            </a:fld>
            <a:endParaRPr lang="en-US"/>
          </a:p>
        </p:txBody>
      </p:sp>
    </p:spTree>
    <p:extLst>
      <p:ext uri="{BB962C8B-B14F-4D97-AF65-F5344CB8AC3E}">
        <p14:creationId xmlns:p14="http://schemas.microsoft.com/office/powerpoint/2010/main" val="23110511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213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21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1FAFCEC8-C7D1-4580-ADC7-7D1D3086F0D4}" type="slidenum">
              <a:rPr lang="en-US"/>
              <a:pPr>
                <a:defRPr/>
              </a:pPr>
              <a:t>‹#›</a:t>
            </a:fld>
            <a:endParaRPr lang="en-US"/>
          </a:p>
        </p:txBody>
      </p:sp>
    </p:spTree>
    <p:extLst>
      <p:ext uri="{BB962C8B-B14F-4D97-AF65-F5344CB8AC3E}">
        <p14:creationId xmlns:p14="http://schemas.microsoft.com/office/powerpoint/2010/main" val="30737470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9"/>
          <p:cNvSpPr>
            <a:spLocks noGrp="1" noChangeArrowheads="1"/>
          </p:cNvSpPr>
          <p:nvPr>
            <p:ph type="dt" sz="half" idx="10"/>
          </p:nvPr>
        </p:nvSpPr>
        <p:spPr>
          <a:ln/>
        </p:spPr>
        <p:txBody>
          <a:bodyPr/>
          <a:lstStyle>
            <a:lvl1pPr>
              <a:defRPr/>
            </a:lvl1pPr>
          </a:lstStyle>
          <a:p>
            <a:pPr>
              <a:defRPr/>
            </a:pPr>
            <a:endParaRPr 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p>
        </p:txBody>
      </p:sp>
      <p:sp>
        <p:nvSpPr>
          <p:cNvPr id="7" name="Rectangle 21"/>
          <p:cNvSpPr>
            <a:spLocks noGrp="1" noChangeArrowheads="1"/>
          </p:cNvSpPr>
          <p:nvPr>
            <p:ph type="sldNum" sz="quarter" idx="12"/>
          </p:nvPr>
        </p:nvSpPr>
        <p:spPr>
          <a:ln/>
        </p:spPr>
        <p:txBody>
          <a:bodyPr/>
          <a:lstStyle>
            <a:lvl1pPr>
              <a:defRPr/>
            </a:lvl1pPr>
          </a:lstStyle>
          <a:p>
            <a:pPr>
              <a:defRPr/>
            </a:pPr>
            <a:fld id="{DE3B6501-8F6D-4C31-9B16-612128AA0CDE}" type="slidenum">
              <a:rPr lang="en-US"/>
              <a:pPr>
                <a:defRPr/>
              </a:pPr>
              <a:t>‹#›</a:t>
            </a:fld>
            <a:endParaRPr lang="en-US"/>
          </a:p>
        </p:txBody>
      </p:sp>
    </p:spTree>
    <p:extLst>
      <p:ext uri="{BB962C8B-B14F-4D97-AF65-F5344CB8AC3E}">
        <p14:creationId xmlns:p14="http://schemas.microsoft.com/office/powerpoint/2010/main" val="15553638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495800"/>
          </a:xfrm>
        </p:spPr>
        <p:txBody>
          <a:bodyPr/>
          <a:lstStyle/>
          <a:p>
            <a:pPr lvl="0"/>
            <a:endParaRPr lang="en-US" noProof="0" smtClean="0"/>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5AE792AE-1596-4C45-956F-9450E1C38635}" type="slidenum">
              <a:rPr lang="en-US"/>
              <a:pPr>
                <a:defRPr/>
              </a:pPr>
              <a:t>‹#›</a:t>
            </a:fld>
            <a:endParaRPr lang="en-US"/>
          </a:p>
        </p:txBody>
      </p:sp>
    </p:spTree>
    <p:extLst>
      <p:ext uri="{BB962C8B-B14F-4D97-AF65-F5344CB8AC3E}">
        <p14:creationId xmlns:p14="http://schemas.microsoft.com/office/powerpoint/2010/main" val="857133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3E9C7943-02D1-406F-A579-0426210B7EF0}" type="slidenum">
              <a:rPr lang="en-US"/>
              <a:pPr>
                <a:defRPr/>
              </a:pPr>
              <a:t>‹#›</a:t>
            </a:fld>
            <a:endParaRPr lang="en-US"/>
          </a:p>
        </p:txBody>
      </p:sp>
    </p:spTree>
    <p:extLst>
      <p:ext uri="{BB962C8B-B14F-4D97-AF65-F5344CB8AC3E}">
        <p14:creationId xmlns:p14="http://schemas.microsoft.com/office/powerpoint/2010/main" val="1998794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8C2B9AFA-44D8-4F1B-A2D8-E6B643402B88}" type="slidenum">
              <a:rPr lang="en-US"/>
              <a:pPr>
                <a:defRPr/>
              </a:pPr>
              <a:t>‹#›</a:t>
            </a:fld>
            <a:endParaRPr lang="en-US"/>
          </a:p>
        </p:txBody>
      </p:sp>
    </p:spTree>
    <p:extLst>
      <p:ext uri="{BB962C8B-B14F-4D97-AF65-F5344CB8AC3E}">
        <p14:creationId xmlns:p14="http://schemas.microsoft.com/office/powerpoint/2010/main" val="1683289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9"/>
          <p:cNvSpPr>
            <a:spLocks noGrp="1" noChangeArrowheads="1"/>
          </p:cNvSpPr>
          <p:nvPr>
            <p:ph type="dt" sz="half" idx="10"/>
          </p:nvPr>
        </p:nvSpPr>
        <p:spPr>
          <a:ln/>
        </p:spPr>
        <p:txBody>
          <a:bodyPr/>
          <a:lstStyle>
            <a:lvl1pPr>
              <a:defRPr/>
            </a:lvl1pPr>
          </a:lstStyle>
          <a:p>
            <a:pPr>
              <a:defRPr/>
            </a:pPr>
            <a:endParaRPr 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p>
        </p:txBody>
      </p:sp>
      <p:sp>
        <p:nvSpPr>
          <p:cNvPr id="7" name="Rectangle 21"/>
          <p:cNvSpPr>
            <a:spLocks noGrp="1" noChangeArrowheads="1"/>
          </p:cNvSpPr>
          <p:nvPr>
            <p:ph type="sldNum" sz="quarter" idx="12"/>
          </p:nvPr>
        </p:nvSpPr>
        <p:spPr>
          <a:ln/>
        </p:spPr>
        <p:txBody>
          <a:bodyPr/>
          <a:lstStyle>
            <a:lvl1pPr>
              <a:defRPr/>
            </a:lvl1pPr>
          </a:lstStyle>
          <a:p>
            <a:pPr>
              <a:defRPr/>
            </a:pPr>
            <a:fld id="{3954B82F-6200-44BF-8508-61B47EE51FD5}" type="slidenum">
              <a:rPr lang="en-US"/>
              <a:pPr>
                <a:defRPr/>
              </a:pPr>
              <a:t>‹#›</a:t>
            </a:fld>
            <a:endParaRPr lang="en-US"/>
          </a:p>
        </p:txBody>
      </p:sp>
    </p:spTree>
    <p:extLst>
      <p:ext uri="{BB962C8B-B14F-4D97-AF65-F5344CB8AC3E}">
        <p14:creationId xmlns:p14="http://schemas.microsoft.com/office/powerpoint/2010/main" val="1619626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9"/>
          <p:cNvSpPr>
            <a:spLocks noGrp="1" noChangeArrowheads="1"/>
          </p:cNvSpPr>
          <p:nvPr>
            <p:ph type="dt" sz="half" idx="10"/>
          </p:nvPr>
        </p:nvSpPr>
        <p:spPr>
          <a:ln/>
        </p:spPr>
        <p:txBody>
          <a:bodyPr/>
          <a:lstStyle>
            <a:lvl1pPr>
              <a:defRPr/>
            </a:lvl1pPr>
          </a:lstStyle>
          <a:p>
            <a:pPr>
              <a:defRPr/>
            </a:pPr>
            <a:endParaRPr lang="en-US"/>
          </a:p>
        </p:txBody>
      </p:sp>
      <p:sp>
        <p:nvSpPr>
          <p:cNvPr id="8" name="Rectangle 20"/>
          <p:cNvSpPr>
            <a:spLocks noGrp="1" noChangeArrowheads="1"/>
          </p:cNvSpPr>
          <p:nvPr>
            <p:ph type="ftr" sz="quarter" idx="11"/>
          </p:nvPr>
        </p:nvSpPr>
        <p:spPr>
          <a:ln/>
        </p:spPr>
        <p:txBody>
          <a:bodyPr/>
          <a:lstStyle>
            <a:lvl1pPr>
              <a:defRPr/>
            </a:lvl1pPr>
          </a:lstStyle>
          <a:p>
            <a:pPr>
              <a:defRPr/>
            </a:pPr>
            <a:endParaRPr lang="en-US"/>
          </a:p>
        </p:txBody>
      </p:sp>
      <p:sp>
        <p:nvSpPr>
          <p:cNvPr id="9" name="Rectangle 21"/>
          <p:cNvSpPr>
            <a:spLocks noGrp="1" noChangeArrowheads="1"/>
          </p:cNvSpPr>
          <p:nvPr>
            <p:ph type="sldNum" sz="quarter" idx="12"/>
          </p:nvPr>
        </p:nvSpPr>
        <p:spPr>
          <a:ln/>
        </p:spPr>
        <p:txBody>
          <a:bodyPr/>
          <a:lstStyle>
            <a:lvl1pPr>
              <a:defRPr/>
            </a:lvl1pPr>
          </a:lstStyle>
          <a:p>
            <a:pPr>
              <a:defRPr/>
            </a:pPr>
            <a:fld id="{33BC310D-A74E-4D2C-A522-9918BC63D016}" type="slidenum">
              <a:rPr lang="en-US"/>
              <a:pPr>
                <a:defRPr/>
              </a:pPr>
              <a:t>‹#›</a:t>
            </a:fld>
            <a:endParaRPr lang="en-US"/>
          </a:p>
        </p:txBody>
      </p:sp>
    </p:spTree>
    <p:extLst>
      <p:ext uri="{BB962C8B-B14F-4D97-AF65-F5344CB8AC3E}">
        <p14:creationId xmlns:p14="http://schemas.microsoft.com/office/powerpoint/2010/main" val="33001321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9"/>
          <p:cNvSpPr>
            <a:spLocks noGrp="1" noChangeArrowheads="1"/>
          </p:cNvSpPr>
          <p:nvPr>
            <p:ph type="dt" sz="half" idx="10"/>
          </p:nvPr>
        </p:nvSpPr>
        <p:spPr>
          <a:ln/>
        </p:spPr>
        <p:txBody>
          <a:bodyPr/>
          <a:lstStyle>
            <a:lvl1pPr>
              <a:defRPr/>
            </a:lvl1pPr>
          </a:lstStyle>
          <a:p>
            <a:pPr>
              <a:defRPr/>
            </a:pPr>
            <a:endParaRPr lang="en-US"/>
          </a:p>
        </p:txBody>
      </p:sp>
      <p:sp>
        <p:nvSpPr>
          <p:cNvPr id="4" name="Rectangle 20"/>
          <p:cNvSpPr>
            <a:spLocks noGrp="1" noChangeArrowheads="1"/>
          </p:cNvSpPr>
          <p:nvPr>
            <p:ph type="ftr" sz="quarter" idx="11"/>
          </p:nvPr>
        </p:nvSpPr>
        <p:spPr>
          <a:ln/>
        </p:spPr>
        <p:txBody>
          <a:bodyPr/>
          <a:lstStyle>
            <a:lvl1pPr>
              <a:defRPr/>
            </a:lvl1pPr>
          </a:lstStyle>
          <a:p>
            <a:pPr>
              <a:defRPr/>
            </a:pPr>
            <a:endParaRPr lang="en-US"/>
          </a:p>
        </p:txBody>
      </p:sp>
      <p:sp>
        <p:nvSpPr>
          <p:cNvPr id="5" name="Rectangle 21"/>
          <p:cNvSpPr>
            <a:spLocks noGrp="1" noChangeArrowheads="1"/>
          </p:cNvSpPr>
          <p:nvPr>
            <p:ph type="sldNum" sz="quarter" idx="12"/>
          </p:nvPr>
        </p:nvSpPr>
        <p:spPr>
          <a:ln/>
        </p:spPr>
        <p:txBody>
          <a:bodyPr/>
          <a:lstStyle>
            <a:lvl1pPr>
              <a:defRPr/>
            </a:lvl1pPr>
          </a:lstStyle>
          <a:p>
            <a:pPr>
              <a:defRPr/>
            </a:pPr>
            <a:fld id="{3D4985C7-1BF2-41F3-BA5A-A38110AF091F}" type="slidenum">
              <a:rPr lang="en-US"/>
              <a:pPr>
                <a:defRPr/>
              </a:pPr>
              <a:t>‹#›</a:t>
            </a:fld>
            <a:endParaRPr lang="en-US"/>
          </a:p>
        </p:txBody>
      </p:sp>
    </p:spTree>
    <p:extLst>
      <p:ext uri="{BB962C8B-B14F-4D97-AF65-F5344CB8AC3E}">
        <p14:creationId xmlns:p14="http://schemas.microsoft.com/office/powerpoint/2010/main" val="28790292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9"/>
          <p:cNvSpPr>
            <a:spLocks noGrp="1" noChangeArrowheads="1"/>
          </p:cNvSpPr>
          <p:nvPr>
            <p:ph type="dt" sz="half" idx="10"/>
          </p:nvPr>
        </p:nvSpPr>
        <p:spPr>
          <a:ln/>
        </p:spPr>
        <p:txBody>
          <a:bodyPr/>
          <a:lstStyle>
            <a:lvl1pPr>
              <a:defRPr/>
            </a:lvl1pPr>
          </a:lstStyle>
          <a:p>
            <a:pPr>
              <a:defRPr/>
            </a:pPr>
            <a:endParaRPr lang="en-US"/>
          </a:p>
        </p:txBody>
      </p:sp>
      <p:sp>
        <p:nvSpPr>
          <p:cNvPr id="3" name="Rectangle 20"/>
          <p:cNvSpPr>
            <a:spLocks noGrp="1" noChangeArrowheads="1"/>
          </p:cNvSpPr>
          <p:nvPr>
            <p:ph type="ftr" sz="quarter" idx="11"/>
          </p:nvPr>
        </p:nvSpPr>
        <p:spPr>
          <a:ln/>
        </p:spPr>
        <p:txBody>
          <a:bodyPr/>
          <a:lstStyle>
            <a:lvl1pPr>
              <a:defRPr/>
            </a:lvl1pPr>
          </a:lstStyle>
          <a:p>
            <a:pPr>
              <a:defRPr/>
            </a:pPr>
            <a:endParaRPr lang="en-US"/>
          </a:p>
        </p:txBody>
      </p:sp>
      <p:sp>
        <p:nvSpPr>
          <p:cNvPr id="4" name="Rectangle 21"/>
          <p:cNvSpPr>
            <a:spLocks noGrp="1" noChangeArrowheads="1"/>
          </p:cNvSpPr>
          <p:nvPr>
            <p:ph type="sldNum" sz="quarter" idx="12"/>
          </p:nvPr>
        </p:nvSpPr>
        <p:spPr>
          <a:ln/>
        </p:spPr>
        <p:txBody>
          <a:bodyPr/>
          <a:lstStyle>
            <a:lvl1pPr>
              <a:defRPr/>
            </a:lvl1pPr>
          </a:lstStyle>
          <a:p>
            <a:pPr>
              <a:defRPr/>
            </a:pPr>
            <a:fld id="{E26BAB8A-3E03-46F7-8EDF-EE870210EB56}" type="slidenum">
              <a:rPr lang="en-US"/>
              <a:pPr>
                <a:defRPr/>
              </a:pPr>
              <a:t>‹#›</a:t>
            </a:fld>
            <a:endParaRPr lang="en-US"/>
          </a:p>
        </p:txBody>
      </p:sp>
    </p:spTree>
    <p:extLst>
      <p:ext uri="{BB962C8B-B14F-4D97-AF65-F5344CB8AC3E}">
        <p14:creationId xmlns:p14="http://schemas.microsoft.com/office/powerpoint/2010/main" val="2096815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9"/>
          <p:cNvSpPr>
            <a:spLocks noGrp="1" noChangeArrowheads="1"/>
          </p:cNvSpPr>
          <p:nvPr>
            <p:ph type="dt" sz="half" idx="10"/>
          </p:nvPr>
        </p:nvSpPr>
        <p:spPr>
          <a:ln/>
        </p:spPr>
        <p:txBody>
          <a:bodyPr/>
          <a:lstStyle>
            <a:lvl1pPr>
              <a:defRPr/>
            </a:lvl1pPr>
          </a:lstStyle>
          <a:p>
            <a:pPr>
              <a:defRPr/>
            </a:pPr>
            <a:endParaRPr 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p>
        </p:txBody>
      </p:sp>
      <p:sp>
        <p:nvSpPr>
          <p:cNvPr id="7" name="Rectangle 21"/>
          <p:cNvSpPr>
            <a:spLocks noGrp="1" noChangeArrowheads="1"/>
          </p:cNvSpPr>
          <p:nvPr>
            <p:ph type="sldNum" sz="quarter" idx="12"/>
          </p:nvPr>
        </p:nvSpPr>
        <p:spPr>
          <a:ln/>
        </p:spPr>
        <p:txBody>
          <a:bodyPr/>
          <a:lstStyle>
            <a:lvl1pPr>
              <a:defRPr/>
            </a:lvl1pPr>
          </a:lstStyle>
          <a:p>
            <a:pPr>
              <a:defRPr/>
            </a:pPr>
            <a:fld id="{FDF96FA7-BD0E-4805-A162-91557DE4AC3C}" type="slidenum">
              <a:rPr lang="en-US"/>
              <a:pPr>
                <a:defRPr/>
              </a:pPr>
              <a:t>‹#›</a:t>
            </a:fld>
            <a:endParaRPr lang="en-US"/>
          </a:p>
        </p:txBody>
      </p:sp>
    </p:spTree>
    <p:extLst>
      <p:ext uri="{BB962C8B-B14F-4D97-AF65-F5344CB8AC3E}">
        <p14:creationId xmlns:p14="http://schemas.microsoft.com/office/powerpoint/2010/main" val="4235873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9"/>
          <p:cNvSpPr>
            <a:spLocks noGrp="1" noChangeArrowheads="1"/>
          </p:cNvSpPr>
          <p:nvPr>
            <p:ph type="dt" sz="half" idx="10"/>
          </p:nvPr>
        </p:nvSpPr>
        <p:spPr>
          <a:ln/>
        </p:spPr>
        <p:txBody>
          <a:bodyPr/>
          <a:lstStyle>
            <a:lvl1pPr>
              <a:defRPr/>
            </a:lvl1pPr>
          </a:lstStyle>
          <a:p>
            <a:pPr>
              <a:defRPr/>
            </a:pPr>
            <a:endParaRPr 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p>
        </p:txBody>
      </p:sp>
      <p:sp>
        <p:nvSpPr>
          <p:cNvPr id="7" name="Rectangle 21"/>
          <p:cNvSpPr>
            <a:spLocks noGrp="1" noChangeArrowheads="1"/>
          </p:cNvSpPr>
          <p:nvPr>
            <p:ph type="sldNum" sz="quarter" idx="12"/>
          </p:nvPr>
        </p:nvSpPr>
        <p:spPr>
          <a:ln/>
        </p:spPr>
        <p:txBody>
          <a:bodyPr/>
          <a:lstStyle>
            <a:lvl1pPr>
              <a:defRPr/>
            </a:lvl1pPr>
          </a:lstStyle>
          <a:p>
            <a:pPr>
              <a:defRPr/>
            </a:pPr>
            <a:fld id="{2D4E645F-DEEF-4961-B88E-3FAB8F76F350}" type="slidenum">
              <a:rPr lang="en-US"/>
              <a:pPr>
                <a:defRPr/>
              </a:pPr>
              <a:t>‹#›</a:t>
            </a:fld>
            <a:endParaRPr lang="en-US"/>
          </a:p>
        </p:txBody>
      </p:sp>
    </p:spTree>
    <p:extLst>
      <p:ext uri="{BB962C8B-B14F-4D97-AF65-F5344CB8AC3E}">
        <p14:creationId xmlns:p14="http://schemas.microsoft.com/office/powerpoint/2010/main" val="3923709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74000">
              <a:srgbClr val="939EC0"/>
            </a:gs>
            <a:gs pos="49000">
              <a:schemeClr val="accent1">
                <a:lumMod val="75000"/>
              </a:schemeClr>
            </a:gs>
            <a:gs pos="95000">
              <a:schemeClr val="accent1">
                <a:tint val="23500"/>
                <a:satMod val="160000"/>
              </a:schemeClr>
            </a:gs>
          </a:gsLst>
          <a:lin ang="1800000" scaled="0"/>
          <a:tileRect/>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2438400"/>
            <a:ext cx="9144000" cy="4046538"/>
            <a:chOff x="0" y="1536"/>
            <a:chExt cx="5760" cy="2549"/>
          </a:xfrm>
        </p:grpSpPr>
        <p:sp>
          <p:nvSpPr>
            <p:cNvPr id="61443" name="Rectangle 3"/>
            <p:cNvSpPr>
              <a:spLocks noChangeArrowheads="1"/>
            </p:cNvSpPr>
            <p:nvPr userDrawn="1"/>
          </p:nvSpPr>
          <p:spPr bwMode="hidden">
            <a:xfrm rot="-1424751">
              <a:off x="2121" y="2592"/>
              <a:ext cx="3072" cy="384"/>
            </a:xfrm>
            <a:prstGeom prst="rect">
              <a:avLst/>
            </a:prstGeom>
            <a:gradFill rotWithShape="0">
              <a:gsLst>
                <a:gs pos="0">
                  <a:schemeClr val="bg1">
                    <a:gamma/>
                    <a:shade val="94118"/>
                    <a:invGamma/>
                  </a:schemeClr>
                </a:gs>
                <a:gs pos="50000">
                  <a:schemeClr val="bg1"/>
                </a:gs>
                <a:gs pos="100000">
                  <a:schemeClr val="bg1">
                    <a:gamma/>
                    <a:shade val="94118"/>
                    <a:invGamma/>
                  </a:schemeClr>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033" name="Freeform 4"/>
            <p:cNvSpPr>
              <a:spLocks/>
            </p:cNvSpPr>
            <p:nvPr userDrawn="1"/>
          </p:nvSpPr>
          <p:spPr bwMode="hidden">
            <a:xfrm>
              <a:off x="0" y="2664"/>
              <a:ext cx="2688" cy="1224"/>
            </a:xfrm>
            <a:custGeom>
              <a:avLst/>
              <a:gdLst>
                <a:gd name="T0" fmla="*/ 0 w 2688"/>
                <a:gd name="T1" fmla="*/ 0 h 1224"/>
                <a:gd name="T2" fmla="*/ 960 w 2688"/>
                <a:gd name="T3" fmla="*/ 552 h 1224"/>
                <a:gd name="T4" fmla="*/ 1968 w 2688"/>
                <a:gd name="T5" fmla="*/ 264 h 1224"/>
                <a:gd name="T6" fmla="*/ 2028 w 2688"/>
                <a:gd name="T7" fmla="*/ 270 h 1224"/>
                <a:gd name="T8" fmla="*/ 2661 w 2688"/>
                <a:gd name="T9" fmla="*/ 528 h 1224"/>
                <a:gd name="T10" fmla="*/ 2688 w 2688"/>
                <a:gd name="T11" fmla="*/ 648 h 1224"/>
                <a:gd name="T12" fmla="*/ 2304 w 2688"/>
                <a:gd name="T13" fmla="*/ 1080 h 1224"/>
                <a:gd name="T14" fmla="*/ 1584 w 2688"/>
                <a:gd name="T15" fmla="*/ 1224 h 1224"/>
                <a:gd name="T16" fmla="*/ 1296 w 2688"/>
                <a:gd name="T17" fmla="*/ 936 h 1224"/>
                <a:gd name="T18" fmla="*/ 864 w 2688"/>
                <a:gd name="T19" fmla="*/ 1032 h 1224"/>
                <a:gd name="T20" fmla="*/ 0 w 2688"/>
                <a:gd name="T21" fmla="*/ 552 h 1224"/>
                <a:gd name="T22" fmla="*/ 0 w 2688"/>
                <a:gd name="T23" fmla="*/ 0 h 122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688" h="1224">
                  <a:moveTo>
                    <a:pt x="0" y="0"/>
                  </a:moveTo>
                  <a:lnTo>
                    <a:pt x="960" y="552"/>
                  </a:lnTo>
                  <a:lnTo>
                    <a:pt x="1968" y="264"/>
                  </a:lnTo>
                  <a:lnTo>
                    <a:pt x="2028" y="270"/>
                  </a:lnTo>
                  <a:lnTo>
                    <a:pt x="2661" y="528"/>
                  </a:lnTo>
                  <a:lnTo>
                    <a:pt x="2688" y="648"/>
                  </a:lnTo>
                  <a:lnTo>
                    <a:pt x="2304" y="1080"/>
                  </a:lnTo>
                  <a:lnTo>
                    <a:pt x="1584" y="1224"/>
                  </a:lnTo>
                  <a:lnTo>
                    <a:pt x="1296" y="936"/>
                  </a:lnTo>
                  <a:lnTo>
                    <a:pt x="864" y="1032"/>
                  </a:lnTo>
                  <a:lnTo>
                    <a:pt x="0" y="552"/>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4" name="Freeform 5"/>
            <p:cNvSpPr>
              <a:spLocks/>
            </p:cNvSpPr>
            <p:nvPr userDrawn="1"/>
          </p:nvSpPr>
          <p:spPr bwMode="hidden">
            <a:xfrm>
              <a:off x="3359" y="1536"/>
              <a:ext cx="2401" cy="1232"/>
            </a:xfrm>
            <a:custGeom>
              <a:avLst/>
              <a:gdLst>
                <a:gd name="T0" fmla="*/ 2208 w 2401"/>
                <a:gd name="T1" fmla="*/ 15 h 1232"/>
                <a:gd name="T2" fmla="*/ 2088 w 2401"/>
                <a:gd name="T3" fmla="*/ 57 h 1232"/>
                <a:gd name="T4" fmla="*/ 1951 w 2401"/>
                <a:gd name="T5" fmla="*/ 99 h 1232"/>
                <a:gd name="T6" fmla="*/ 1704 w 2401"/>
                <a:gd name="T7" fmla="*/ 135 h 1232"/>
                <a:gd name="T8" fmla="*/ 1314 w 2401"/>
                <a:gd name="T9" fmla="*/ 177 h 1232"/>
                <a:gd name="T10" fmla="*/ 1176 w 2401"/>
                <a:gd name="T11" fmla="*/ 189 h 1232"/>
                <a:gd name="T12" fmla="*/ 1122 w 2401"/>
                <a:gd name="T13" fmla="*/ 195 h 1232"/>
                <a:gd name="T14" fmla="*/ 1075 w 2401"/>
                <a:gd name="T15" fmla="*/ 231 h 1232"/>
                <a:gd name="T16" fmla="*/ 924 w 2401"/>
                <a:gd name="T17" fmla="*/ 321 h 1232"/>
                <a:gd name="T18" fmla="*/ 840 w 2401"/>
                <a:gd name="T19" fmla="*/ 369 h 1232"/>
                <a:gd name="T20" fmla="*/ 630 w 2401"/>
                <a:gd name="T21" fmla="*/ 458 h 1232"/>
                <a:gd name="T22" fmla="*/ 529 w 2401"/>
                <a:gd name="T23" fmla="*/ 500 h 1232"/>
                <a:gd name="T24" fmla="*/ 487 w 2401"/>
                <a:gd name="T25" fmla="*/ 542 h 1232"/>
                <a:gd name="T26" fmla="*/ 457 w 2401"/>
                <a:gd name="T27" fmla="*/ 590 h 1232"/>
                <a:gd name="T28" fmla="*/ 402 w 2401"/>
                <a:gd name="T29" fmla="*/ 638 h 1232"/>
                <a:gd name="T30" fmla="*/ 330 w 2401"/>
                <a:gd name="T31" fmla="*/ 758 h 1232"/>
                <a:gd name="T32" fmla="*/ 312 w 2401"/>
                <a:gd name="T33" fmla="*/ 788 h 1232"/>
                <a:gd name="T34" fmla="*/ 252 w 2401"/>
                <a:gd name="T35" fmla="*/ 824 h 1232"/>
                <a:gd name="T36" fmla="*/ 84 w 2401"/>
                <a:gd name="T37" fmla="*/ 926 h 1232"/>
                <a:gd name="T38" fmla="*/ 0 w 2401"/>
                <a:gd name="T39" fmla="*/ 992 h 1232"/>
                <a:gd name="T40" fmla="*/ 12 w 2401"/>
                <a:gd name="T41" fmla="*/ 1040 h 1232"/>
                <a:gd name="T42" fmla="*/ 132 w 2401"/>
                <a:gd name="T43" fmla="*/ 1034 h 1232"/>
                <a:gd name="T44" fmla="*/ 336 w 2401"/>
                <a:gd name="T45" fmla="*/ 980 h 1232"/>
                <a:gd name="T46" fmla="*/ 529 w 2401"/>
                <a:gd name="T47" fmla="*/ 896 h 1232"/>
                <a:gd name="T48" fmla="*/ 576 w 2401"/>
                <a:gd name="T49" fmla="*/ 872 h 1232"/>
                <a:gd name="T50" fmla="*/ 714 w 2401"/>
                <a:gd name="T51" fmla="*/ 848 h 1232"/>
                <a:gd name="T52" fmla="*/ 966 w 2401"/>
                <a:gd name="T53" fmla="*/ 794 h 1232"/>
                <a:gd name="T54" fmla="*/ 1212 w 2401"/>
                <a:gd name="T55" fmla="*/ 782 h 1232"/>
                <a:gd name="T56" fmla="*/ 1416 w 2401"/>
                <a:gd name="T57" fmla="*/ 872 h 1232"/>
                <a:gd name="T58" fmla="*/ 1464 w 2401"/>
                <a:gd name="T59" fmla="*/ 932 h 1232"/>
                <a:gd name="T60" fmla="*/ 1440 w 2401"/>
                <a:gd name="T61" fmla="*/ 992 h 1232"/>
                <a:gd name="T62" fmla="*/ 1302 w 2401"/>
                <a:gd name="T63" fmla="*/ 1040 h 1232"/>
                <a:gd name="T64" fmla="*/ 1158 w 2401"/>
                <a:gd name="T65" fmla="*/ 1100 h 1232"/>
                <a:gd name="T66" fmla="*/ 1093 w 2401"/>
                <a:gd name="T67" fmla="*/ 1148 h 1232"/>
                <a:gd name="T68" fmla="*/ 1075 w 2401"/>
                <a:gd name="T69" fmla="*/ 1208 h 1232"/>
                <a:gd name="T70" fmla="*/ 1093 w 2401"/>
                <a:gd name="T71" fmla="*/ 1232 h 1232"/>
                <a:gd name="T72" fmla="*/ 1152 w 2401"/>
                <a:gd name="T73" fmla="*/ 1226 h 1232"/>
                <a:gd name="T74" fmla="*/ 1332 w 2401"/>
                <a:gd name="T75" fmla="*/ 1208 h 1232"/>
                <a:gd name="T76" fmla="*/ 1434 w 2401"/>
                <a:gd name="T77" fmla="*/ 1184 h 1232"/>
                <a:gd name="T78" fmla="*/ 1464 w 2401"/>
                <a:gd name="T79" fmla="*/ 1172 h 1232"/>
                <a:gd name="T80" fmla="*/ 1578 w 2401"/>
                <a:gd name="T81" fmla="*/ 1130 h 1232"/>
                <a:gd name="T82" fmla="*/ 1758 w 2401"/>
                <a:gd name="T83" fmla="*/ 1064 h 1232"/>
                <a:gd name="T84" fmla="*/ 1872 w 2401"/>
                <a:gd name="T85" fmla="*/ 962 h 1232"/>
                <a:gd name="T86" fmla="*/ 1986 w 2401"/>
                <a:gd name="T87" fmla="*/ 800 h 1232"/>
                <a:gd name="T88" fmla="*/ 2166 w 2401"/>
                <a:gd name="T89" fmla="*/ 650 h 1232"/>
                <a:gd name="T90" fmla="*/ 2257 w 2401"/>
                <a:gd name="T91" fmla="*/ 590 h 1232"/>
                <a:gd name="T92" fmla="*/ 2400 w 2401"/>
                <a:gd name="T93" fmla="*/ 57 h 123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401" h="1232">
                  <a:moveTo>
                    <a:pt x="2310" y="3"/>
                  </a:moveTo>
                  <a:lnTo>
                    <a:pt x="2280" y="3"/>
                  </a:lnTo>
                  <a:lnTo>
                    <a:pt x="2208" y="15"/>
                  </a:lnTo>
                  <a:lnTo>
                    <a:pt x="2136" y="27"/>
                  </a:lnTo>
                  <a:lnTo>
                    <a:pt x="2112" y="39"/>
                  </a:lnTo>
                  <a:lnTo>
                    <a:pt x="2088" y="57"/>
                  </a:lnTo>
                  <a:lnTo>
                    <a:pt x="2082" y="63"/>
                  </a:lnTo>
                  <a:lnTo>
                    <a:pt x="2076" y="69"/>
                  </a:lnTo>
                  <a:lnTo>
                    <a:pt x="1951" y="99"/>
                  </a:lnTo>
                  <a:lnTo>
                    <a:pt x="1896" y="111"/>
                  </a:lnTo>
                  <a:lnTo>
                    <a:pt x="1836" y="117"/>
                  </a:lnTo>
                  <a:lnTo>
                    <a:pt x="1704" y="135"/>
                  </a:lnTo>
                  <a:lnTo>
                    <a:pt x="1572" y="153"/>
                  </a:lnTo>
                  <a:lnTo>
                    <a:pt x="1434" y="165"/>
                  </a:lnTo>
                  <a:lnTo>
                    <a:pt x="1314" y="177"/>
                  </a:lnTo>
                  <a:lnTo>
                    <a:pt x="1260" y="183"/>
                  </a:lnTo>
                  <a:lnTo>
                    <a:pt x="1212" y="189"/>
                  </a:lnTo>
                  <a:lnTo>
                    <a:pt x="1176" y="189"/>
                  </a:lnTo>
                  <a:lnTo>
                    <a:pt x="1146" y="195"/>
                  </a:lnTo>
                  <a:lnTo>
                    <a:pt x="1128" y="195"/>
                  </a:lnTo>
                  <a:lnTo>
                    <a:pt x="1122" y="195"/>
                  </a:lnTo>
                  <a:lnTo>
                    <a:pt x="1116" y="201"/>
                  </a:lnTo>
                  <a:lnTo>
                    <a:pt x="1105" y="207"/>
                  </a:lnTo>
                  <a:lnTo>
                    <a:pt x="1075" y="231"/>
                  </a:lnTo>
                  <a:lnTo>
                    <a:pt x="1026" y="261"/>
                  </a:lnTo>
                  <a:lnTo>
                    <a:pt x="972" y="291"/>
                  </a:lnTo>
                  <a:lnTo>
                    <a:pt x="924" y="321"/>
                  </a:lnTo>
                  <a:lnTo>
                    <a:pt x="876" y="345"/>
                  </a:lnTo>
                  <a:lnTo>
                    <a:pt x="846" y="363"/>
                  </a:lnTo>
                  <a:lnTo>
                    <a:pt x="840" y="369"/>
                  </a:lnTo>
                  <a:lnTo>
                    <a:pt x="834" y="369"/>
                  </a:lnTo>
                  <a:lnTo>
                    <a:pt x="732" y="417"/>
                  </a:lnTo>
                  <a:lnTo>
                    <a:pt x="630" y="458"/>
                  </a:lnTo>
                  <a:lnTo>
                    <a:pt x="588" y="476"/>
                  </a:lnTo>
                  <a:lnTo>
                    <a:pt x="552" y="488"/>
                  </a:lnTo>
                  <a:lnTo>
                    <a:pt x="529" y="500"/>
                  </a:lnTo>
                  <a:lnTo>
                    <a:pt x="517" y="506"/>
                  </a:lnTo>
                  <a:lnTo>
                    <a:pt x="499" y="524"/>
                  </a:lnTo>
                  <a:lnTo>
                    <a:pt x="487" y="542"/>
                  </a:lnTo>
                  <a:lnTo>
                    <a:pt x="481" y="560"/>
                  </a:lnTo>
                  <a:lnTo>
                    <a:pt x="481" y="578"/>
                  </a:lnTo>
                  <a:lnTo>
                    <a:pt x="457" y="590"/>
                  </a:lnTo>
                  <a:lnTo>
                    <a:pt x="438" y="596"/>
                  </a:lnTo>
                  <a:lnTo>
                    <a:pt x="420" y="614"/>
                  </a:lnTo>
                  <a:lnTo>
                    <a:pt x="402" y="638"/>
                  </a:lnTo>
                  <a:lnTo>
                    <a:pt x="366" y="698"/>
                  </a:lnTo>
                  <a:lnTo>
                    <a:pt x="348" y="728"/>
                  </a:lnTo>
                  <a:lnTo>
                    <a:pt x="330" y="758"/>
                  </a:lnTo>
                  <a:lnTo>
                    <a:pt x="324" y="776"/>
                  </a:lnTo>
                  <a:lnTo>
                    <a:pt x="318" y="782"/>
                  </a:lnTo>
                  <a:lnTo>
                    <a:pt x="312" y="788"/>
                  </a:lnTo>
                  <a:lnTo>
                    <a:pt x="300" y="794"/>
                  </a:lnTo>
                  <a:lnTo>
                    <a:pt x="282" y="806"/>
                  </a:lnTo>
                  <a:lnTo>
                    <a:pt x="252" y="824"/>
                  </a:lnTo>
                  <a:lnTo>
                    <a:pt x="199" y="854"/>
                  </a:lnTo>
                  <a:lnTo>
                    <a:pt x="151" y="884"/>
                  </a:lnTo>
                  <a:lnTo>
                    <a:pt x="84" y="926"/>
                  </a:lnTo>
                  <a:lnTo>
                    <a:pt x="30" y="962"/>
                  </a:lnTo>
                  <a:lnTo>
                    <a:pt x="12" y="974"/>
                  </a:lnTo>
                  <a:lnTo>
                    <a:pt x="0" y="992"/>
                  </a:lnTo>
                  <a:lnTo>
                    <a:pt x="0" y="1004"/>
                  </a:lnTo>
                  <a:lnTo>
                    <a:pt x="0" y="1022"/>
                  </a:lnTo>
                  <a:lnTo>
                    <a:pt x="12" y="1040"/>
                  </a:lnTo>
                  <a:lnTo>
                    <a:pt x="42" y="1046"/>
                  </a:lnTo>
                  <a:lnTo>
                    <a:pt x="84" y="1046"/>
                  </a:lnTo>
                  <a:lnTo>
                    <a:pt x="132" y="1034"/>
                  </a:lnTo>
                  <a:lnTo>
                    <a:pt x="193" y="1022"/>
                  </a:lnTo>
                  <a:lnTo>
                    <a:pt x="264" y="1004"/>
                  </a:lnTo>
                  <a:lnTo>
                    <a:pt x="336" y="980"/>
                  </a:lnTo>
                  <a:lnTo>
                    <a:pt x="408" y="950"/>
                  </a:lnTo>
                  <a:lnTo>
                    <a:pt x="475" y="920"/>
                  </a:lnTo>
                  <a:lnTo>
                    <a:pt x="529" y="896"/>
                  </a:lnTo>
                  <a:lnTo>
                    <a:pt x="564" y="878"/>
                  </a:lnTo>
                  <a:lnTo>
                    <a:pt x="570" y="872"/>
                  </a:lnTo>
                  <a:lnTo>
                    <a:pt x="576" y="872"/>
                  </a:lnTo>
                  <a:lnTo>
                    <a:pt x="606" y="872"/>
                  </a:lnTo>
                  <a:lnTo>
                    <a:pt x="648" y="866"/>
                  </a:lnTo>
                  <a:lnTo>
                    <a:pt x="714" y="848"/>
                  </a:lnTo>
                  <a:lnTo>
                    <a:pt x="793" y="830"/>
                  </a:lnTo>
                  <a:lnTo>
                    <a:pt x="876" y="812"/>
                  </a:lnTo>
                  <a:lnTo>
                    <a:pt x="966" y="794"/>
                  </a:lnTo>
                  <a:lnTo>
                    <a:pt x="1063" y="782"/>
                  </a:lnTo>
                  <a:lnTo>
                    <a:pt x="1152" y="776"/>
                  </a:lnTo>
                  <a:lnTo>
                    <a:pt x="1212" y="782"/>
                  </a:lnTo>
                  <a:lnTo>
                    <a:pt x="1284" y="806"/>
                  </a:lnTo>
                  <a:lnTo>
                    <a:pt x="1357" y="836"/>
                  </a:lnTo>
                  <a:lnTo>
                    <a:pt x="1416" y="872"/>
                  </a:lnTo>
                  <a:lnTo>
                    <a:pt x="1434" y="890"/>
                  </a:lnTo>
                  <a:lnTo>
                    <a:pt x="1452" y="908"/>
                  </a:lnTo>
                  <a:lnTo>
                    <a:pt x="1464" y="932"/>
                  </a:lnTo>
                  <a:lnTo>
                    <a:pt x="1464" y="950"/>
                  </a:lnTo>
                  <a:lnTo>
                    <a:pt x="1458" y="968"/>
                  </a:lnTo>
                  <a:lnTo>
                    <a:pt x="1440" y="992"/>
                  </a:lnTo>
                  <a:lnTo>
                    <a:pt x="1410" y="1004"/>
                  </a:lnTo>
                  <a:lnTo>
                    <a:pt x="1369" y="1022"/>
                  </a:lnTo>
                  <a:lnTo>
                    <a:pt x="1302" y="1040"/>
                  </a:lnTo>
                  <a:lnTo>
                    <a:pt x="1248" y="1064"/>
                  </a:lnTo>
                  <a:lnTo>
                    <a:pt x="1200" y="1082"/>
                  </a:lnTo>
                  <a:lnTo>
                    <a:pt x="1158" y="1100"/>
                  </a:lnTo>
                  <a:lnTo>
                    <a:pt x="1128" y="1118"/>
                  </a:lnTo>
                  <a:lnTo>
                    <a:pt x="1110" y="1130"/>
                  </a:lnTo>
                  <a:lnTo>
                    <a:pt x="1093" y="1148"/>
                  </a:lnTo>
                  <a:lnTo>
                    <a:pt x="1081" y="1160"/>
                  </a:lnTo>
                  <a:lnTo>
                    <a:pt x="1069" y="1190"/>
                  </a:lnTo>
                  <a:lnTo>
                    <a:pt x="1075" y="1208"/>
                  </a:lnTo>
                  <a:lnTo>
                    <a:pt x="1081" y="1220"/>
                  </a:lnTo>
                  <a:lnTo>
                    <a:pt x="1087" y="1226"/>
                  </a:lnTo>
                  <a:lnTo>
                    <a:pt x="1093" y="1232"/>
                  </a:lnTo>
                  <a:lnTo>
                    <a:pt x="1110" y="1232"/>
                  </a:lnTo>
                  <a:lnTo>
                    <a:pt x="1128" y="1226"/>
                  </a:lnTo>
                  <a:lnTo>
                    <a:pt x="1152" y="1226"/>
                  </a:lnTo>
                  <a:lnTo>
                    <a:pt x="1212" y="1220"/>
                  </a:lnTo>
                  <a:lnTo>
                    <a:pt x="1272" y="1214"/>
                  </a:lnTo>
                  <a:lnTo>
                    <a:pt x="1332" y="1208"/>
                  </a:lnTo>
                  <a:lnTo>
                    <a:pt x="1393" y="1196"/>
                  </a:lnTo>
                  <a:lnTo>
                    <a:pt x="1416" y="1190"/>
                  </a:lnTo>
                  <a:lnTo>
                    <a:pt x="1434" y="1184"/>
                  </a:lnTo>
                  <a:lnTo>
                    <a:pt x="1446" y="1178"/>
                  </a:lnTo>
                  <a:lnTo>
                    <a:pt x="1452" y="1178"/>
                  </a:lnTo>
                  <a:lnTo>
                    <a:pt x="1464" y="1172"/>
                  </a:lnTo>
                  <a:lnTo>
                    <a:pt x="1488" y="1166"/>
                  </a:lnTo>
                  <a:lnTo>
                    <a:pt x="1530" y="1148"/>
                  </a:lnTo>
                  <a:lnTo>
                    <a:pt x="1578" y="1130"/>
                  </a:lnTo>
                  <a:lnTo>
                    <a:pt x="1681" y="1094"/>
                  </a:lnTo>
                  <a:lnTo>
                    <a:pt x="1722" y="1076"/>
                  </a:lnTo>
                  <a:lnTo>
                    <a:pt x="1758" y="1064"/>
                  </a:lnTo>
                  <a:lnTo>
                    <a:pt x="1812" y="1040"/>
                  </a:lnTo>
                  <a:lnTo>
                    <a:pt x="1848" y="1004"/>
                  </a:lnTo>
                  <a:lnTo>
                    <a:pt x="1872" y="962"/>
                  </a:lnTo>
                  <a:lnTo>
                    <a:pt x="1890" y="932"/>
                  </a:lnTo>
                  <a:lnTo>
                    <a:pt x="1932" y="866"/>
                  </a:lnTo>
                  <a:lnTo>
                    <a:pt x="1986" y="800"/>
                  </a:lnTo>
                  <a:lnTo>
                    <a:pt x="2046" y="740"/>
                  </a:lnTo>
                  <a:lnTo>
                    <a:pt x="2112" y="692"/>
                  </a:lnTo>
                  <a:lnTo>
                    <a:pt x="2166" y="650"/>
                  </a:lnTo>
                  <a:lnTo>
                    <a:pt x="2214" y="620"/>
                  </a:lnTo>
                  <a:lnTo>
                    <a:pt x="2244" y="596"/>
                  </a:lnTo>
                  <a:lnTo>
                    <a:pt x="2257" y="590"/>
                  </a:lnTo>
                  <a:lnTo>
                    <a:pt x="2400" y="518"/>
                  </a:lnTo>
                  <a:lnTo>
                    <a:pt x="2400" y="57"/>
                  </a:lnTo>
                  <a:lnTo>
                    <a:pt x="2401" y="0"/>
                  </a:lnTo>
                  <a:lnTo>
                    <a:pt x="2310" y="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46" name="Freeform 6"/>
            <p:cNvSpPr>
              <a:spLocks/>
            </p:cNvSpPr>
            <p:nvPr userDrawn="1"/>
          </p:nvSpPr>
          <p:spPr bwMode="hidden">
            <a:xfrm>
              <a:off x="3792" y="1536"/>
              <a:ext cx="1968" cy="762"/>
            </a:xfrm>
            <a:custGeom>
              <a:avLst/>
              <a:gdLst>
                <a:gd name="T0" fmla="*/ 965 w 1968"/>
                <a:gd name="T1" fmla="*/ 165 h 762"/>
                <a:gd name="T2" fmla="*/ 696 w 1968"/>
                <a:gd name="T3" fmla="*/ 200 h 762"/>
                <a:gd name="T4" fmla="*/ 693 w 1968"/>
                <a:gd name="T5" fmla="*/ 237 h 762"/>
                <a:gd name="T6" fmla="*/ 924 w 1968"/>
                <a:gd name="T7" fmla="*/ 258 h 762"/>
                <a:gd name="T8" fmla="*/ 993 w 1968"/>
                <a:gd name="T9" fmla="*/ 267 h 762"/>
                <a:gd name="T10" fmla="*/ 681 w 1968"/>
                <a:gd name="T11" fmla="*/ 291 h 762"/>
                <a:gd name="T12" fmla="*/ 633 w 1968"/>
                <a:gd name="T13" fmla="*/ 309 h 762"/>
                <a:gd name="T14" fmla="*/ 645 w 1968"/>
                <a:gd name="T15" fmla="*/ 336 h 762"/>
                <a:gd name="T16" fmla="*/ 672 w 1968"/>
                <a:gd name="T17" fmla="*/ 351 h 762"/>
                <a:gd name="T18" fmla="*/ 984 w 1968"/>
                <a:gd name="T19" fmla="*/ 333 h 762"/>
                <a:gd name="T20" fmla="*/ 1080 w 1968"/>
                <a:gd name="T21" fmla="*/ 357 h 762"/>
                <a:gd name="T22" fmla="*/ 624 w 1968"/>
                <a:gd name="T23" fmla="*/ 492 h 762"/>
                <a:gd name="T24" fmla="*/ 616 w 1968"/>
                <a:gd name="T25" fmla="*/ 536 h 762"/>
                <a:gd name="T26" fmla="*/ 8 w 1968"/>
                <a:gd name="T27" fmla="*/ 724 h 762"/>
                <a:gd name="T28" fmla="*/ 0 w 1968"/>
                <a:gd name="T29" fmla="*/ 756 h 762"/>
                <a:gd name="T30" fmla="*/ 27 w 1968"/>
                <a:gd name="T31" fmla="*/ 762 h 762"/>
                <a:gd name="T32" fmla="*/ 664 w 1968"/>
                <a:gd name="T33" fmla="*/ 564 h 762"/>
                <a:gd name="T34" fmla="*/ 856 w 1968"/>
                <a:gd name="T35" fmla="*/ 600 h 762"/>
                <a:gd name="T36" fmla="*/ 1158 w 1968"/>
                <a:gd name="T37" fmla="*/ 507 h 762"/>
                <a:gd name="T38" fmla="*/ 1434 w 1968"/>
                <a:gd name="T39" fmla="*/ 465 h 762"/>
                <a:gd name="T40" fmla="*/ 1572 w 1968"/>
                <a:gd name="T41" fmla="*/ 368 h 762"/>
                <a:gd name="T42" fmla="*/ 1712 w 1968"/>
                <a:gd name="T43" fmla="*/ 340 h 762"/>
                <a:gd name="T44" fmla="*/ 1856 w 1968"/>
                <a:gd name="T45" fmla="*/ 328 h 762"/>
                <a:gd name="T46" fmla="*/ 1968 w 1968"/>
                <a:gd name="T47" fmla="*/ 330 h 762"/>
                <a:gd name="T48" fmla="*/ 1968 w 1968"/>
                <a:gd name="T49" fmla="*/ 0 h 762"/>
                <a:gd name="T50" fmla="*/ 1934 w 1968"/>
                <a:gd name="T51" fmla="*/ 3 h 762"/>
                <a:gd name="T52" fmla="*/ 1832 w 1968"/>
                <a:gd name="T53" fmla="*/ 5 h 762"/>
                <a:gd name="T54" fmla="*/ 1682 w 1968"/>
                <a:gd name="T55" fmla="*/ 35 h 762"/>
                <a:gd name="T56" fmla="*/ 1643 w 1968"/>
                <a:gd name="T57" fmla="*/ 72 h 762"/>
                <a:gd name="T58" fmla="*/ 1392 w 1968"/>
                <a:gd name="T59" fmla="*/ 119 h 7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968" h="762">
                  <a:moveTo>
                    <a:pt x="965" y="165"/>
                  </a:moveTo>
                  <a:lnTo>
                    <a:pt x="696" y="200"/>
                  </a:lnTo>
                  <a:lnTo>
                    <a:pt x="693" y="237"/>
                  </a:lnTo>
                  <a:lnTo>
                    <a:pt x="924" y="258"/>
                  </a:lnTo>
                  <a:lnTo>
                    <a:pt x="993" y="267"/>
                  </a:lnTo>
                  <a:lnTo>
                    <a:pt x="681" y="291"/>
                  </a:lnTo>
                  <a:lnTo>
                    <a:pt x="633" y="309"/>
                  </a:lnTo>
                  <a:lnTo>
                    <a:pt x="645" y="336"/>
                  </a:lnTo>
                  <a:lnTo>
                    <a:pt x="672" y="351"/>
                  </a:lnTo>
                  <a:lnTo>
                    <a:pt x="984" y="333"/>
                  </a:lnTo>
                  <a:lnTo>
                    <a:pt x="1080" y="357"/>
                  </a:lnTo>
                  <a:lnTo>
                    <a:pt x="624" y="492"/>
                  </a:lnTo>
                  <a:lnTo>
                    <a:pt x="616" y="536"/>
                  </a:lnTo>
                  <a:lnTo>
                    <a:pt x="8" y="724"/>
                  </a:lnTo>
                  <a:lnTo>
                    <a:pt x="0" y="756"/>
                  </a:lnTo>
                  <a:lnTo>
                    <a:pt x="27" y="762"/>
                  </a:lnTo>
                  <a:lnTo>
                    <a:pt x="664" y="564"/>
                  </a:lnTo>
                  <a:lnTo>
                    <a:pt x="856" y="600"/>
                  </a:lnTo>
                  <a:lnTo>
                    <a:pt x="1158" y="507"/>
                  </a:lnTo>
                  <a:lnTo>
                    <a:pt x="1434" y="465"/>
                  </a:lnTo>
                  <a:lnTo>
                    <a:pt x="1572" y="368"/>
                  </a:lnTo>
                  <a:lnTo>
                    <a:pt x="1712" y="340"/>
                  </a:lnTo>
                  <a:lnTo>
                    <a:pt x="1856" y="328"/>
                  </a:lnTo>
                  <a:lnTo>
                    <a:pt x="1968" y="330"/>
                  </a:lnTo>
                  <a:lnTo>
                    <a:pt x="1968" y="0"/>
                  </a:lnTo>
                  <a:lnTo>
                    <a:pt x="1934" y="3"/>
                  </a:lnTo>
                  <a:lnTo>
                    <a:pt x="1832" y="5"/>
                  </a:lnTo>
                  <a:lnTo>
                    <a:pt x="1682" y="35"/>
                  </a:lnTo>
                  <a:lnTo>
                    <a:pt x="1643" y="72"/>
                  </a:lnTo>
                  <a:lnTo>
                    <a:pt x="1392" y="119"/>
                  </a:lnTo>
                </a:path>
              </a:pathLst>
            </a:custGeom>
            <a:gradFill rotWithShape="0">
              <a:gsLst>
                <a:gs pos="0">
                  <a:schemeClr val="bg2">
                    <a:gamma/>
                    <a:tint val="81961"/>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036" name="Freeform 7"/>
            <p:cNvSpPr>
              <a:spLocks/>
            </p:cNvSpPr>
            <p:nvPr userDrawn="1"/>
          </p:nvSpPr>
          <p:spPr bwMode="hidden">
            <a:xfrm>
              <a:off x="3599" y="2477"/>
              <a:ext cx="186" cy="120"/>
            </a:xfrm>
            <a:custGeom>
              <a:avLst/>
              <a:gdLst>
                <a:gd name="T0" fmla="*/ 191 w 185"/>
                <a:gd name="T1" fmla="*/ 0 h 120"/>
                <a:gd name="T2" fmla="*/ 191 w 185"/>
                <a:gd name="T3" fmla="*/ 6 h 120"/>
                <a:gd name="T4" fmla="*/ 191 w 185"/>
                <a:gd name="T5" fmla="*/ 18 h 120"/>
                <a:gd name="T6" fmla="*/ 191 w 185"/>
                <a:gd name="T7" fmla="*/ 36 h 120"/>
                <a:gd name="T8" fmla="*/ 185 w 185"/>
                <a:gd name="T9" fmla="*/ 54 h 120"/>
                <a:gd name="T10" fmla="*/ 167 w 185"/>
                <a:gd name="T11" fmla="*/ 72 h 120"/>
                <a:gd name="T12" fmla="*/ 143 w 185"/>
                <a:gd name="T13" fmla="*/ 96 h 120"/>
                <a:gd name="T14" fmla="*/ 107 w 185"/>
                <a:gd name="T15" fmla="*/ 108 h 120"/>
                <a:gd name="T16" fmla="*/ 47 w 185"/>
                <a:gd name="T17" fmla="*/ 120 h 120"/>
                <a:gd name="T18" fmla="*/ 29 w 185"/>
                <a:gd name="T19" fmla="*/ 120 h 120"/>
                <a:gd name="T20" fmla="*/ 17 w 185"/>
                <a:gd name="T21" fmla="*/ 114 h 120"/>
                <a:gd name="T22" fmla="*/ 0 w 185"/>
                <a:gd name="T23" fmla="*/ 96 h 120"/>
                <a:gd name="T24" fmla="*/ 0 w 185"/>
                <a:gd name="T25" fmla="*/ 78 h 120"/>
                <a:gd name="T26" fmla="*/ 0 w 185"/>
                <a:gd name="T27" fmla="*/ 72 h 120"/>
                <a:gd name="T28" fmla="*/ 191 w 185"/>
                <a:gd name="T29" fmla="*/ 0 h 120"/>
                <a:gd name="T30" fmla="*/ 191 w 185"/>
                <a:gd name="T31" fmla="*/ 0 h 12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85" h="120">
                  <a:moveTo>
                    <a:pt x="185" y="0"/>
                  </a:moveTo>
                  <a:lnTo>
                    <a:pt x="185" y="6"/>
                  </a:lnTo>
                  <a:lnTo>
                    <a:pt x="185" y="18"/>
                  </a:lnTo>
                  <a:lnTo>
                    <a:pt x="185" y="36"/>
                  </a:lnTo>
                  <a:lnTo>
                    <a:pt x="179" y="54"/>
                  </a:lnTo>
                  <a:lnTo>
                    <a:pt x="161" y="72"/>
                  </a:lnTo>
                  <a:lnTo>
                    <a:pt x="137" y="96"/>
                  </a:lnTo>
                  <a:lnTo>
                    <a:pt x="101" y="108"/>
                  </a:lnTo>
                  <a:lnTo>
                    <a:pt x="47" y="120"/>
                  </a:lnTo>
                  <a:lnTo>
                    <a:pt x="29" y="120"/>
                  </a:lnTo>
                  <a:lnTo>
                    <a:pt x="17" y="114"/>
                  </a:lnTo>
                  <a:lnTo>
                    <a:pt x="0" y="96"/>
                  </a:lnTo>
                  <a:lnTo>
                    <a:pt x="0" y="78"/>
                  </a:lnTo>
                  <a:lnTo>
                    <a:pt x="0" y="72"/>
                  </a:lnTo>
                  <a:lnTo>
                    <a:pt x="185"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7" name="Freeform 8"/>
            <p:cNvSpPr>
              <a:spLocks/>
            </p:cNvSpPr>
            <p:nvPr userDrawn="1"/>
          </p:nvSpPr>
          <p:spPr bwMode="hidden">
            <a:xfrm>
              <a:off x="3779" y="2393"/>
              <a:ext cx="185" cy="120"/>
            </a:xfrm>
            <a:custGeom>
              <a:avLst/>
              <a:gdLst>
                <a:gd name="T0" fmla="*/ 185 w 185"/>
                <a:gd name="T1" fmla="*/ 0 h 120"/>
                <a:gd name="T2" fmla="*/ 185 w 185"/>
                <a:gd name="T3" fmla="*/ 6 h 120"/>
                <a:gd name="T4" fmla="*/ 179 w 185"/>
                <a:gd name="T5" fmla="*/ 24 h 120"/>
                <a:gd name="T6" fmla="*/ 167 w 185"/>
                <a:gd name="T7" fmla="*/ 42 h 120"/>
                <a:gd name="T8" fmla="*/ 149 w 185"/>
                <a:gd name="T9" fmla="*/ 66 h 120"/>
                <a:gd name="T10" fmla="*/ 131 w 185"/>
                <a:gd name="T11" fmla="*/ 90 h 120"/>
                <a:gd name="T12" fmla="*/ 102 w 185"/>
                <a:gd name="T13" fmla="*/ 108 h 120"/>
                <a:gd name="T14" fmla="*/ 66 w 185"/>
                <a:gd name="T15" fmla="*/ 120 h 120"/>
                <a:gd name="T16" fmla="*/ 18 w 185"/>
                <a:gd name="T17" fmla="*/ 120 h 120"/>
                <a:gd name="T18" fmla="*/ 0 w 185"/>
                <a:gd name="T19" fmla="*/ 60 h 120"/>
                <a:gd name="T20" fmla="*/ 185 w 185"/>
                <a:gd name="T21" fmla="*/ 0 h 120"/>
                <a:gd name="T22" fmla="*/ 185 w 185"/>
                <a:gd name="T23" fmla="*/ 0 h 12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85" h="120">
                  <a:moveTo>
                    <a:pt x="185" y="0"/>
                  </a:moveTo>
                  <a:lnTo>
                    <a:pt x="185" y="6"/>
                  </a:lnTo>
                  <a:lnTo>
                    <a:pt x="179" y="24"/>
                  </a:lnTo>
                  <a:lnTo>
                    <a:pt x="167" y="42"/>
                  </a:lnTo>
                  <a:lnTo>
                    <a:pt x="149" y="66"/>
                  </a:lnTo>
                  <a:lnTo>
                    <a:pt x="131" y="90"/>
                  </a:lnTo>
                  <a:lnTo>
                    <a:pt x="102" y="108"/>
                  </a:lnTo>
                  <a:lnTo>
                    <a:pt x="66" y="120"/>
                  </a:lnTo>
                  <a:lnTo>
                    <a:pt x="18" y="120"/>
                  </a:lnTo>
                  <a:lnTo>
                    <a:pt x="0" y="60"/>
                  </a:lnTo>
                  <a:lnTo>
                    <a:pt x="185"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8" name="Freeform 9"/>
            <p:cNvSpPr>
              <a:spLocks/>
            </p:cNvSpPr>
            <p:nvPr userDrawn="1"/>
          </p:nvSpPr>
          <p:spPr bwMode="hidden">
            <a:xfrm>
              <a:off x="3839" y="1836"/>
              <a:ext cx="528" cy="275"/>
            </a:xfrm>
            <a:custGeom>
              <a:avLst/>
              <a:gdLst>
                <a:gd name="T0" fmla="*/ 0 w 526"/>
                <a:gd name="T1" fmla="*/ 275 h 275"/>
                <a:gd name="T2" fmla="*/ 0 w 526"/>
                <a:gd name="T3" fmla="*/ 269 h 275"/>
                <a:gd name="T4" fmla="*/ 6 w 526"/>
                <a:gd name="T5" fmla="*/ 251 h 275"/>
                <a:gd name="T6" fmla="*/ 6 w 526"/>
                <a:gd name="T7" fmla="*/ 239 h 275"/>
                <a:gd name="T8" fmla="*/ 12 w 526"/>
                <a:gd name="T9" fmla="*/ 227 h 275"/>
                <a:gd name="T10" fmla="*/ 18 w 526"/>
                <a:gd name="T11" fmla="*/ 221 h 275"/>
                <a:gd name="T12" fmla="*/ 36 w 526"/>
                <a:gd name="T13" fmla="*/ 215 h 275"/>
                <a:gd name="T14" fmla="*/ 77 w 526"/>
                <a:gd name="T15" fmla="*/ 203 h 275"/>
                <a:gd name="T16" fmla="*/ 143 w 526"/>
                <a:gd name="T17" fmla="*/ 179 h 275"/>
                <a:gd name="T18" fmla="*/ 215 w 526"/>
                <a:gd name="T19" fmla="*/ 143 h 275"/>
                <a:gd name="T20" fmla="*/ 257 w 526"/>
                <a:gd name="T21" fmla="*/ 120 h 275"/>
                <a:gd name="T22" fmla="*/ 305 w 526"/>
                <a:gd name="T23" fmla="*/ 96 h 275"/>
                <a:gd name="T24" fmla="*/ 405 w 526"/>
                <a:gd name="T25" fmla="*/ 48 h 275"/>
                <a:gd name="T26" fmla="*/ 454 w 526"/>
                <a:gd name="T27" fmla="*/ 30 h 275"/>
                <a:gd name="T28" fmla="*/ 490 w 526"/>
                <a:gd name="T29" fmla="*/ 12 h 275"/>
                <a:gd name="T30" fmla="*/ 514 w 526"/>
                <a:gd name="T31" fmla="*/ 6 h 275"/>
                <a:gd name="T32" fmla="*/ 532 w 526"/>
                <a:gd name="T33" fmla="*/ 0 h 275"/>
                <a:gd name="T34" fmla="*/ 538 w 526"/>
                <a:gd name="T35" fmla="*/ 0 h 275"/>
                <a:gd name="T36" fmla="*/ 532 w 526"/>
                <a:gd name="T37" fmla="*/ 6 h 275"/>
                <a:gd name="T38" fmla="*/ 520 w 526"/>
                <a:gd name="T39" fmla="*/ 12 h 275"/>
                <a:gd name="T40" fmla="*/ 496 w 526"/>
                <a:gd name="T41" fmla="*/ 24 h 275"/>
                <a:gd name="T42" fmla="*/ 472 w 526"/>
                <a:gd name="T43" fmla="*/ 42 h 275"/>
                <a:gd name="T44" fmla="*/ 448 w 526"/>
                <a:gd name="T45" fmla="*/ 54 h 275"/>
                <a:gd name="T46" fmla="*/ 405 w 526"/>
                <a:gd name="T47" fmla="*/ 78 h 275"/>
                <a:gd name="T48" fmla="*/ 346 w 526"/>
                <a:gd name="T49" fmla="*/ 108 h 275"/>
                <a:gd name="T50" fmla="*/ 281 w 526"/>
                <a:gd name="T51" fmla="*/ 143 h 275"/>
                <a:gd name="T52" fmla="*/ 131 w 526"/>
                <a:gd name="T53" fmla="*/ 221 h 275"/>
                <a:gd name="T54" fmla="*/ 65 w 526"/>
                <a:gd name="T55" fmla="*/ 251 h 275"/>
                <a:gd name="T56" fmla="*/ 0 w 526"/>
                <a:gd name="T57" fmla="*/ 275 h 275"/>
                <a:gd name="T58" fmla="*/ 0 w 526"/>
                <a:gd name="T59" fmla="*/ 275 h 27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526" h="275">
                  <a:moveTo>
                    <a:pt x="0" y="275"/>
                  </a:moveTo>
                  <a:lnTo>
                    <a:pt x="0" y="269"/>
                  </a:lnTo>
                  <a:lnTo>
                    <a:pt x="6" y="251"/>
                  </a:lnTo>
                  <a:lnTo>
                    <a:pt x="6" y="239"/>
                  </a:lnTo>
                  <a:lnTo>
                    <a:pt x="12" y="227"/>
                  </a:lnTo>
                  <a:lnTo>
                    <a:pt x="18" y="221"/>
                  </a:lnTo>
                  <a:lnTo>
                    <a:pt x="36" y="215"/>
                  </a:lnTo>
                  <a:lnTo>
                    <a:pt x="77" y="203"/>
                  </a:lnTo>
                  <a:lnTo>
                    <a:pt x="137" y="179"/>
                  </a:lnTo>
                  <a:lnTo>
                    <a:pt x="209" y="143"/>
                  </a:lnTo>
                  <a:lnTo>
                    <a:pt x="251" y="120"/>
                  </a:lnTo>
                  <a:lnTo>
                    <a:pt x="299" y="96"/>
                  </a:lnTo>
                  <a:lnTo>
                    <a:pt x="394" y="48"/>
                  </a:lnTo>
                  <a:lnTo>
                    <a:pt x="442" y="30"/>
                  </a:lnTo>
                  <a:lnTo>
                    <a:pt x="478" y="12"/>
                  </a:lnTo>
                  <a:lnTo>
                    <a:pt x="502" y="6"/>
                  </a:lnTo>
                  <a:lnTo>
                    <a:pt x="520" y="0"/>
                  </a:lnTo>
                  <a:lnTo>
                    <a:pt x="526" y="0"/>
                  </a:lnTo>
                  <a:lnTo>
                    <a:pt x="520" y="6"/>
                  </a:lnTo>
                  <a:lnTo>
                    <a:pt x="508" y="12"/>
                  </a:lnTo>
                  <a:lnTo>
                    <a:pt x="484" y="24"/>
                  </a:lnTo>
                  <a:lnTo>
                    <a:pt x="460" y="42"/>
                  </a:lnTo>
                  <a:lnTo>
                    <a:pt x="436" y="54"/>
                  </a:lnTo>
                  <a:lnTo>
                    <a:pt x="394" y="78"/>
                  </a:lnTo>
                  <a:lnTo>
                    <a:pt x="340" y="108"/>
                  </a:lnTo>
                  <a:lnTo>
                    <a:pt x="275" y="143"/>
                  </a:lnTo>
                  <a:lnTo>
                    <a:pt x="131" y="221"/>
                  </a:lnTo>
                  <a:lnTo>
                    <a:pt x="65" y="251"/>
                  </a:lnTo>
                  <a:lnTo>
                    <a:pt x="0" y="27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9" name="Freeform 10"/>
            <p:cNvSpPr>
              <a:spLocks/>
            </p:cNvSpPr>
            <p:nvPr userDrawn="1"/>
          </p:nvSpPr>
          <p:spPr bwMode="hidden">
            <a:xfrm>
              <a:off x="3676" y="2015"/>
              <a:ext cx="721" cy="306"/>
            </a:xfrm>
            <a:custGeom>
              <a:avLst/>
              <a:gdLst>
                <a:gd name="T0" fmla="*/ 48 w 718"/>
                <a:gd name="T1" fmla="*/ 216 h 306"/>
                <a:gd name="T2" fmla="*/ 30 w 718"/>
                <a:gd name="T3" fmla="*/ 252 h 306"/>
                <a:gd name="T4" fmla="*/ 12 w 718"/>
                <a:gd name="T5" fmla="*/ 282 h 306"/>
                <a:gd name="T6" fmla="*/ 6 w 718"/>
                <a:gd name="T7" fmla="*/ 300 h 306"/>
                <a:gd name="T8" fmla="*/ 0 w 718"/>
                <a:gd name="T9" fmla="*/ 306 h 306"/>
                <a:gd name="T10" fmla="*/ 48 w 718"/>
                <a:gd name="T11" fmla="*/ 276 h 306"/>
                <a:gd name="T12" fmla="*/ 84 w 718"/>
                <a:gd name="T13" fmla="*/ 252 h 306"/>
                <a:gd name="T14" fmla="*/ 108 w 718"/>
                <a:gd name="T15" fmla="*/ 234 h 306"/>
                <a:gd name="T16" fmla="*/ 126 w 718"/>
                <a:gd name="T17" fmla="*/ 228 h 306"/>
                <a:gd name="T18" fmla="*/ 132 w 718"/>
                <a:gd name="T19" fmla="*/ 228 h 306"/>
                <a:gd name="T20" fmla="*/ 150 w 718"/>
                <a:gd name="T21" fmla="*/ 222 h 306"/>
                <a:gd name="T22" fmla="*/ 174 w 718"/>
                <a:gd name="T23" fmla="*/ 216 h 306"/>
                <a:gd name="T24" fmla="*/ 204 w 718"/>
                <a:gd name="T25" fmla="*/ 204 h 306"/>
                <a:gd name="T26" fmla="*/ 281 w 718"/>
                <a:gd name="T27" fmla="*/ 180 h 306"/>
                <a:gd name="T28" fmla="*/ 383 w 718"/>
                <a:gd name="T29" fmla="*/ 156 h 306"/>
                <a:gd name="T30" fmla="*/ 473 w 718"/>
                <a:gd name="T31" fmla="*/ 126 h 306"/>
                <a:gd name="T32" fmla="*/ 556 w 718"/>
                <a:gd name="T33" fmla="*/ 102 h 306"/>
                <a:gd name="T34" fmla="*/ 586 w 718"/>
                <a:gd name="T35" fmla="*/ 90 h 306"/>
                <a:gd name="T36" fmla="*/ 622 w 718"/>
                <a:gd name="T37" fmla="*/ 84 h 306"/>
                <a:gd name="T38" fmla="*/ 640 w 718"/>
                <a:gd name="T39" fmla="*/ 78 h 306"/>
                <a:gd name="T40" fmla="*/ 646 w 718"/>
                <a:gd name="T41" fmla="*/ 72 h 306"/>
                <a:gd name="T42" fmla="*/ 652 w 718"/>
                <a:gd name="T43" fmla="*/ 66 h 306"/>
                <a:gd name="T44" fmla="*/ 670 w 718"/>
                <a:gd name="T45" fmla="*/ 60 h 306"/>
                <a:gd name="T46" fmla="*/ 712 w 718"/>
                <a:gd name="T47" fmla="*/ 30 h 306"/>
                <a:gd name="T48" fmla="*/ 730 w 718"/>
                <a:gd name="T49" fmla="*/ 18 h 306"/>
                <a:gd name="T50" fmla="*/ 736 w 718"/>
                <a:gd name="T51" fmla="*/ 6 h 306"/>
                <a:gd name="T52" fmla="*/ 730 w 718"/>
                <a:gd name="T53" fmla="*/ 0 h 306"/>
                <a:gd name="T54" fmla="*/ 706 w 718"/>
                <a:gd name="T55" fmla="*/ 0 h 306"/>
                <a:gd name="T56" fmla="*/ 646 w 718"/>
                <a:gd name="T57" fmla="*/ 0 h 306"/>
                <a:gd name="T58" fmla="*/ 592 w 718"/>
                <a:gd name="T59" fmla="*/ 0 h 306"/>
                <a:gd name="T60" fmla="*/ 556 w 718"/>
                <a:gd name="T61" fmla="*/ 0 h 306"/>
                <a:gd name="T62" fmla="*/ 526 w 718"/>
                <a:gd name="T63" fmla="*/ 18 h 306"/>
                <a:gd name="T64" fmla="*/ 497 w 718"/>
                <a:gd name="T65" fmla="*/ 42 h 306"/>
                <a:gd name="T66" fmla="*/ 479 w 718"/>
                <a:gd name="T67" fmla="*/ 54 h 306"/>
                <a:gd name="T68" fmla="*/ 461 w 718"/>
                <a:gd name="T69" fmla="*/ 60 h 306"/>
                <a:gd name="T70" fmla="*/ 437 w 718"/>
                <a:gd name="T71" fmla="*/ 60 h 306"/>
                <a:gd name="T72" fmla="*/ 401 w 718"/>
                <a:gd name="T73" fmla="*/ 66 h 306"/>
                <a:gd name="T74" fmla="*/ 353 w 718"/>
                <a:gd name="T75" fmla="*/ 84 h 306"/>
                <a:gd name="T76" fmla="*/ 317 w 718"/>
                <a:gd name="T77" fmla="*/ 108 h 306"/>
                <a:gd name="T78" fmla="*/ 293 w 718"/>
                <a:gd name="T79" fmla="*/ 126 h 306"/>
                <a:gd name="T80" fmla="*/ 281 w 718"/>
                <a:gd name="T81" fmla="*/ 132 h 306"/>
                <a:gd name="T82" fmla="*/ 263 w 718"/>
                <a:gd name="T83" fmla="*/ 138 h 306"/>
                <a:gd name="T84" fmla="*/ 227 w 718"/>
                <a:gd name="T85" fmla="*/ 138 h 306"/>
                <a:gd name="T86" fmla="*/ 192 w 718"/>
                <a:gd name="T87" fmla="*/ 138 h 306"/>
                <a:gd name="T88" fmla="*/ 186 w 718"/>
                <a:gd name="T89" fmla="*/ 138 h 306"/>
                <a:gd name="T90" fmla="*/ 180 w 718"/>
                <a:gd name="T91" fmla="*/ 138 h 306"/>
                <a:gd name="T92" fmla="*/ 114 w 718"/>
                <a:gd name="T93" fmla="*/ 162 h 306"/>
                <a:gd name="T94" fmla="*/ 48 w 718"/>
                <a:gd name="T95" fmla="*/ 216 h 306"/>
                <a:gd name="T96" fmla="*/ 48 w 718"/>
                <a:gd name="T97" fmla="*/ 216 h 30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718" h="306">
                  <a:moveTo>
                    <a:pt x="48" y="216"/>
                  </a:moveTo>
                  <a:lnTo>
                    <a:pt x="30" y="252"/>
                  </a:lnTo>
                  <a:lnTo>
                    <a:pt x="12" y="282"/>
                  </a:lnTo>
                  <a:lnTo>
                    <a:pt x="6" y="300"/>
                  </a:lnTo>
                  <a:lnTo>
                    <a:pt x="0" y="306"/>
                  </a:lnTo>
                  <a:lnTo>
                    <a:pt x="48" y="276"/>
                  </a:lnTo>
                  <a:lnTo>
                    <a:pt x="84" y="252"/>
                  </a:lnTo>
                  <a:lnTo>
                    <a:pt x="108" y="234"/>
                  </a:lnTo>
                  <a:lnTo>
                    <a:pt x="120" y="228"/>
                  </a:lnTo>
                  <a:lnTo>
                    <a:pt x="126" y="228"/>
                  </a:lnTo>
                  <a:lnTo>
                    <a:pt x="144" y="222"/>
                  </a:lnTo>
                  <a:lnTo>
                    <a:pt x="168" y="216"/>
                  </a:lnTo>
                  <a:lnTo>
                    <a:pt x="198" y="204"/>
                  </a:lnTo>
                  <a:lnTo>
                    <a:pt x="275" y="180"/>
                  </a:lnTo>
                  <a:lnTo>
                    <a:pt x="371" y="156"/>
                  </a:lnTo>
                  <a:lnTo>
                    <a:pt x="461" y="126"/>
                  </a:lnTo>
                  <a:lnTo>
                    <a:pt x="544" y="102"/>
                  </a:lnTo>
                  <a:lnTo>
                    <a:pt x="574" y="90"/>
                  </a:lnTo>
                  <a:lnTo>
                    <a:pt x="604" y="84"/>
                  </a:lnTo>
                  <a:lnTo>
                    <a:pt x="622" y="78"/>
                  </a:lnTo>
                  <a:lnTo>
                    <a:pt x="628" y="72"/>
                  </a:lnTo>
                  <a:lnTo>
                    <a:pt x="634" y="66"/>
                  </a:lnTo>
                  <a:lnTo>
                    <a:pt x="652" y="60"/>
                  </a:lnTo>
                  <a:lnTo>
                    <a:pt x="694" y="30"/>
                  </a:lnTo>
                  <a:lnTo>
                    <a:pt x="712" y="18"/>
                  </a:lnTo>
                  <a:lnTo>
                    <a:pt x="718" y="6"/>
                  </a:lnTo>
                  <a:lnTo>
                    <a:pt x="712" y="0"/>
                  </a:lnTo>
                  <a:lnTo>
                    <a:pt x="688" y="0"/>
                  </a:lnTo>
                  <a:lnTo>
                    <a:pt x="628" y="0"/>
                  </a:lnTo>
                  <a:lnTo>
                    <a:pt x="580" y="0"/>
                  </a:lnTo>
                  <a:lnTo>
                    <a:pt x="544" y="0"/>
                  </a:lnTo>
                  <a:lnTo>
                    <a:pt x="514" y="18"/>
                  </a:lnTo>
                  <a:lnTo>
                    <a:pt x="485" y="42"/>
                  </a:lnTo>
                  <a:lnTo>
                    <a:pt x="467" y="54"/>
                  </a:lnTo>
                  <a:lnTo>
                    <a:pt x="449" y="60"/>
                  </a:lnTo>
                  <a:lnTo>
                    <a:pt x="425" y="60"/>
                  </a:lnTo>
                  <a:lnTo>
                    <a:pt x="389" y="66"/>
                  </a:lnTo>
                  <a:lnTo>
                    <a:pt x="347" y="84"/>
                  </a:lnTo>
                  <a:lnTo>
                    <a:pt x="311" y="108"/>
                  </a:lnTo>
                  <a:lnTo>
                    <a:pt x="287" y="126"/>
                  </a:lnTo>
                  <a:lnTo>
                    <a:pt x="275" y="132"/>
                  </a:lnTo>
                  <a:lnTo>
                    <a:pt x="257" y="138"/>
                  </a:lnTo>
                  <a:lnTo>
                    <a:pt x="221" y="138"/>
                  </a:lnTo>
                  <a:lnTo>
                    <a:pt x="186" y="138"/>
                  </a:lnTo>
                  <a:lnTo>
                    <a:pt x="180" y="138"/>
                  </a:lnTo>
                  <a:lnTo>
                    <a:pt x="174" y="138"/>
                  </a:lnTo>
                  <a:lnTo>
                    <a:pt x="114" y="162"/>
                  </a:lnTo>
                  <a:lnTo>
                    <a:pt x="48" y="21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0" name="Freeform 11"/>
            <p:cNvSpPr>
              <a:spLocks/>
            </p:cNvSpPr>
            <p:nvPr userDrawn="1"/>
          </p:nvSpPr>
          <p:spPr bwMode="hidden">
            <a:xfrm>
              <a:off x="3358" y="1890"/>
              <a:ext cx="2400" cy="881"/>
            </a:xfrm>
            <a:custGeom>
              <a:avLst/>
              <a:gdLst>
                <a:gd name="T0" fmla="*/ 2277 w 2392"/>
                <a:gd name="T1" fmla="*/ 54 h 881"/>
                <a:gd name="T2" fmla="*/ 2231 w 2392"/>
                <a:gd name="T3" fmla="*/ 54 h 881"/>
                <a:gd name="T4" fmla="*/ 2189 w 2392"/>
                <a:gd name="T5" fmla="*/ 66 h 881"/>
                <a:gd name="T6" fmla="*/ 2063 w 2392"/>
                <a:gd name="T7" fmla="*/ 101 h 881"/>
                <a:gd name="T8" fmla="*/ 1998 w 2392"/>
                <a:gd name="T9" fmla="*/ 119 h 881"/>
                <a:gd name="T10" fmla="*/ 1896 w 2392"/>
                <a:gd name="T11" fmla="*/ 167 h 881"/>
                <a:gd name="T12" fmla="*/ 1872 w 2392"/>
                <a:gd name="T13" fmla="*/ 245 h 881"/>
                <a:gd name="T14" fmla="*/ 1878 w 2392"/>
                <a:gd name="T15" fmla="*/ 305 h 881"/>
                <a:gd name="T16" fmla="*/ 1794 w 2392"/>
                <a:gd name="T17" fmla="*/ 317 h 881"/>
                <a:gd name="T18" fmla="*/ 1627 w 2392"/>
                <a:gd name="T19" fmla="*/ 263 h 881"/>
                <a:gd name="T20" fmla="*/ 1537 w 2392"/>
                <a:gd name="T21" fmla="*/ 257 h 881"/>
                <a:gd name="T22" fmla="*/ 1429 w 2392"/>
                <a:gd name="T23" fmla="*/ 311 h 881"/>
                <a:gd name="T24" fmla="*/ 1361 w 2392"/>
                <a:gd name="T25" fmla="*/ 353 h 881"/>
                <a:gd name="T26" fmla="*/ 1334 w 2392"/>
                <a:gd name="T27" fmla="*/ 359 h 881"/>
                <a:gd name="T28" fmla="*/ 1238 w 2392"/>
                <a:gd name="T29" fmla="*/ 371 h 881"/>
                <a:gd name="T30" fmla="*/ 1184 w 2392"/>
                <a:gd name="T31" fmla="*/ 365 h 881"/>
                <a:gd name="T32" fmla="*/ 1077 w 2392"/>
                <a:gd name="T33" fmla="*/ 371 h 881"/>
                <a:gd name="T34" fmla="*/ 975 w 2392"/>
                <a:gd name="T35" fmla="*/ 383 h 881"/>
                <a:gd name="T36" fmla="*/ 939 w 2392"/>
                <a:gd name="T37" fmla="*/ 401 h 881"/>
                <a:gd name="T38" fmla="*/ 837 w 2392"/>
                <a:gd name="T39" fmla="*/ 419 h 881"/>
                <a:gd name="T40" fmla="*/ 796 w 2392"/>
                <a:gd name="T41" fmla="*/ 419 h 881"/>
                <a:gd name="T42" fmla="*/ 676 w 2392"/>
                <a:gd name="T43" fmla="*/ 437 h 881"/>
                <a:gd name="T44" fmla="*/ 610 w 2392"/>
                <a:gd name="T45" fmla="*/ 473 h 881"/>
                <a:gd name="T46" fmla="*/ 515 w 2392"/>
                <a:gd name="T47" fmla="*/ 467 h 881"/>
                <a:gd name="T48" fmla="*/ 437 w 2392"/>
                <a:gd name="T49" fmla="*/ 491 h 881"/>
                <a:gd name="T50" fmla="*/ 419 w 2392"/>
                <a:gd name="T51" fmla="*/ 539 h 881"/>
                <a:gd name="T52" fmla="*/ 353 w 2392"/>
                <a:gd name="T53" fmla="*/ 569 h 881"/>
                <a:gd name="T54" fmla="*/ 228 w 2392"/>
                <a:gd name="T55" fmla="*/ 599 h 881"/>
                <a:gd name="T56" fmla="*/ 138 w 2392"/>
                <a:gd name="T57" fmla="*/ 647 h 881"/>
                <a:gd name="T58" fmla="*/ 108 w 2392"/>
                <a:gd name="T59" fmla="*/ 659 h 881"/>
                <a:gd name="T60" fmla="*/ 0 w 2392"/>
                <a:gd name="T61" fmla="*/ 671 h 881"/>
                <a:gd name="T62" fmla="*/ 84 w 2392"/>
                <a:gd name="T63" fmla="*/ 695 h 881"/>
                <a:gd name="T64" fmla="*/ 269 w 2392"/>
                <a:gd name="T65" fmla="*/ 653 h 881"/>
                <a:gd name="T66" fmla="*/ 485 w 2392"/>
                <a:gd name="T67" fmla="*/ 569 h 881"/>
                <a:gd name="T68" fmla="*/ 580 w 2392"/>
                <a:gd name="T69" fmla="*/ 521 h 881"/>
                <a:gd name="T70" fmla="*/ 658 w 2392"/>
                <a:gd name="T71" fmla="*/ 515 h 881"/>
                <a:gd name="T72" fmla="*/ 891 w 2392"/>
                <a:gd name="T73" fmla="*/ 461 h 881"/>
                <a:gd name="T74" fmla="*/ 1172 w 2392"/>
                <a:gd name="T75" fmla="*/ 425 h 881"/>
                <a:gd name="T76" fmla="*/ 1316 w 2392"/>
                <a:gd name="T77" fmla="*/ 461 h 881"/>
                <a:gd name="T78" fmla="*/ 1447 w 2392"/>
                <a:gd name="T79" fmla="*/ 533 h 881"/>
                <a:gd name="T80" fmla="*/ 1465 w 2392"/>
                <a:gd name="T81" fmla="*/ 617 h 881"/>
                <a:gd name="T82" fmla="*/ 1406 w 2392"/>
                <a:gd name="T83" fmla="*/ 653 h 881"/>
                <a:gd name="T84" fmla="*/ 1250 w 2392"/>
                <a:gd name="T85" fmla="*/ 701 h 881"/>
                <a:gd name="T86" fmla="*/ 1136 w 2392"/>
                <a:gd name="T87" fmla="*/ 755 h 881"/>
                <a:gd name="T88" fmla="*/ 1089 w 2392"/>
                <a:gd name="T89" fmla="*/ 809 h 881"/>
                <a:gd name="T90" fmla="*/ 1101 w 2392"/>
                <a:gd name="T91" fmla="*/ 869 h 881"/>
                <a:gd name="T92" fmla="*/ 1130 w 2392"/>
                <a:gd name="T93" fmla="*/ 881 h 881"/>
                <a:gd name="T94" fmla="*/ 1232 w 2392"/>
                <a:gd name="T95" fmla="*/ 869 h 881"/>
                <a:gd name="T96" fmla="*/ 1418 w 2392"/>
                <a:gd name="T97" fmla="*/ 857 h 881"/>
                <a:gd name="T98" fmla="*/ 1471 w 2392"/>
                <a:gd name="T99" fmla="*/ 851 h 881"/>
                <a:gd name="T100" fmla="*/ 1513 w 2392"/>
                <a:gd name="T101" fmla="*/ 833 h 881"/>
                <a:gd name="T102" fmla="*/ 1711 w 2392"/>
                <a:gd name="T103" fmla="*/ 743 h 881"/>
                <a:gd name="T104" fmla="*/ 1842 w 2392"/>
                <a:gd name="T105" fmla="*/ 689 h 881"/>
                <a:gd name="T106" fmla="*/ 1920 w 2392"/>
                <a:gd name="T107" fmla="*/ 581 h 881"/>
                <a:gd name="T108" fmla="*/ 2081 w 2392"/>
                <a:gd name="T109" fmla="*/ 389 h 881"/>
                <a:gd name="T110" fmla="*/ 2249 w 2392"/>
                <a:gd name="T111" fmla="*/ 269 h 881"/>
                <a:gd name="T112" fmla="*/ 2297 w 2392"/>
                <a:gd name="T113" fmla="*/ 239 h 881"/>
                <a:gd name="T114" fmla="*/ 2440 w 2392"/>
                <a:gd name="T115" fmla="*/ 0 h 881"/>
                <a:gd name="T116" fmla="*/ 2350 w 2392"/>
                <a:gd name="T117" fmla="*/ 36 h 88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392" h="881">
                  <a:moveTo>
                    <a:pt x="2302" y="36"/>
                  </a:moveTo>
                  <a:lnTo>
                    <a:pt x="2266" y="48"/>
                  </a:lnTo>
                  <a:lnTo>
                    <a:pt x="2231" y="54"/>
                  </a:lnTo>
                  <a:lnTo>
                    <a:pt x="2201" y="54"/>
                  </a:lnTo>
                  <a:lnTo>
                    <a:pt x="2195" y="54"/>
                  </a:lnTo>
                  <a:lnTo>
                    <a:pt x="2189" y="54"/>
                  </a:lnTo>
                  <a:lnTo>
                    <a:pt x="2177" y="60"/>
                  </a:lnTo>
                  <a:lnTo>
                    <a:pt x="2147" y="66"/>
                  </a:lnTo>
                  <a:lnTo>
                    <a:pt x="2105" y="78"/>
                  </a:lnTo>
                  <a:lnTo>
                    <a:pt x="2057" y="89"/>
                  </a:lnTo>
                  <a:lnTo>
                    <a:pt x="2021" y="101"/>
                  </a:lnTo>
                  <a:lnTo>
                    <a:pt x="1997" y="107"/>
                  </a:lnTo>
                  <a:lnTo>
                    <a:pt x="1973" y="113"/>
                  </a:lnTo>
                  <a:lnTo>
                    <a:pt x="1956" y="119"/>
                  </a:lnTo>
                  <a:lnTo>
                    <a:pt x="1926" y="131"/>
                  </a:lnTo>
                  <a:lnTo>
                    <a:pt x="1896" y="137"/>
                  </a:lnTo>
                  <a:lnTo>
                    <a:pt x="1860" y="167"/>
                  </a:lnTo>
                  <a:lnTo>
                    <a:pt x="1842" y="191"/>
                  </a:lnTo>
                  <a:lnTo>
                    <a:pt x="1836" y="221"/>
                  </a:lnTo>
                  <a:lnTo>
                    <a:pt x="1836" y="245"/>
                  </a:lnTo>
                  <a:lnTo>
                    <a:pt x="1842" y="269"/>
                  </a:lnTo>
                  <a:lnTo>
                    <a:pt x="1842" y="293"/>
                  </a:lnTo>
                  <a:lnTo>
                    <a:pt x="1842" y="305"/>
                  </a:lnTo>
                  <a:lnTo>
                    <a:pt x="1824" y="323"/>
                  </a:lnTo>
                  <a:lnTo>
                    <a:pt x="1794" y="329"/>
                  </a:lnTo>
                  <a:lnTo>
                    <a:pt x="1758" y="317"/>
                  </a:lnTo>
                  <a:lnTo>
                    <a:pt x="1716" y="299"/>
                  </a:lnTo>
                  <a:lnTo>
                    <a:pt x="1657" y="275"/>
                  </a:lnTo>
                  <a:lnTo>
                    <a:pt x="1597" y="263"/>
                  </a:lnTo>
                  <a:lnTo>
                    <a:pt x="1543" y="257"/>
                  </a:lnTo>
                  <a:lnTo>
                    <a:pt x="1519" y="257"/>
                  </a:lnTo>
                  <a:lnTo>
                    <a:pt x="1507" y="257"/>
                  </a:lnTo>
                  <a:lnTo>
                    <a:pt x="1489" y="263"/>
                  </a:lnTo>
                  <a:lnTo>
                    <a:pt x="1459" y="275"/>
                  </a:lnTo>
                  <a:lnTo>
                    <a:pt x="1399" y="311"/>
                  </a:lnTo>
                  <a:lnTo>
                    <a:pt x="1376" y="329"/>
                  </a:lnTo>
                  <a:lnTo>
                    <a:pt x="1352" y="341"/>
                  </a:lnTo>
                  <a:lnTo>
                    <a:pt x="1334" y="353"/>
                  </a:lnTo>
                  <a:lnTo>
                    <a:pt x="1328" y="359"/>
                  </a:lnTo>
                  <a:lnTo>
                    <a:pt x="1322" y="359"/>
                  </a:lnTo>
                  <a:lnTo>
                    <a:pt x="1310" y="359"/>
                  </a:lnTo>
                  <a:lnTo>
                    <a:pt x="1286" y="365"/>
                  </a:lnTo>
                  <a:lnTo>
                    <a:pt x="1262" y="365"/>
                  </a:lnTo>
                  <a:lnTo>
                    <a:pt x="1214" y="371"/>
                  </a:lnTo>
                  <a:lnTo>
                    <a:pt x="1196" y="371"/>
                  </a:lnTo>
                  <a:lnTo>
                    <a:pt x="1178" y="365"/>
                  </a:lnTo>
                  <a:lnTo>
                    <a:pt x="1160" y="365"/>
                  </a:lnTo>
                  <a:lnTo>
                    <a:pt x="1130" y="365"/>
                  </a:lnTo>
                  <a:lnTo>
                    <a:pt x="1095" y="365"/>
                  </a:lnTo>
                  <a:lnTo>
                    <a:pt x="1053" y="371"/>
                  </a:lnTo>
                  <a:lnTo>
                    <a:pt x="1017" y="377"/>
                  </a:lnTo>
                  <a:lnTo>
                    <a:pt x="981" y="377"/>
                  </a:lnTo>
                  <a:lnTo>
                    <a:pt x="957" y="383"/>
                  </a:lnTo>
                  <a:lnTo>
                    <a:pt x="945" y="389"/>
                  </a:lnTo>
                  <a:lnTo>
                    <a:pt x="939" y="395"/>
                  </a:lnTo>
                  <a:lnTo>
                    <a:pt x="921" y="401"/>
                  </a:lnTo>
                  <a:lnTo>
                    <a:pt x="879" y="407"/>
                  </a:lnTo>
                  <a:lnTo>
                    <a:pt x="837" y="419"/>
                  </a:lnTo>
                  <a:lnTo>
                    <a:pt x="819" y="419"/>
                  </a:lnTo>
                  <a:lnTo>
                    <a:pt x="808" y="419"/>
                  </a:lnTo>
                  <a:lnTo>
                    <a:pt x="796" y="419"/>
                  </a:lnTo>
                  <a:lnTo>
                    <a:pt x="778" y="419"/>
                  </a:lnTo>
                  <a:lnTo>
                    <a:pt x="754" y="419"/>
                  </a:lnTo>
                  <a:lnTo>
                    <a:pt x="724" y="425"/>
                  </a:lnTo>
                  <a:lnTo>
                    <a:pt x="664" y="437"/>
                  </a:lnTo>
                  <a:lnTo>
                    <a:pt x="640" y="449"/>
                  </a:lnTo>
                  <a:lnTo>
                    <a:pt x="616" y="461"/>
                  </a:lnTo>
                  <a:lnTo>
                    <a:pt x="598" y="473"/>
                  </a:lnTo>
                  <a:lnTo>
                    <a:pt x="580" y="473"/>
                  </a:lnTo>
                  <a:lnTo>
                    <a:pt x="538" y="473"/>
                  </a:lnTo>
                  <a:lnTo>
                    <a:pt x="503" y="467"/>
                  </a:lnTo>
                  <a:lnTo>
                    <a:pt x="461" y="473"/>
                  </a:lnTo>
                  <a:lnTo>
                    <a:pt x="443" y="479"/>
                  </a:lnTo>
                  <a:lnTo>
                    <a:pt x="431" y="491"/>
                  </a:lnTo>
                  <a:lnTo>
                    <a:pt x="425" y="509"/>
                  </a:lnTo>
                  <a:lnTo>
                    <a:pt x="419" y="533"/>
                  </a:lnTo>
                  <a:lnTo>
                    <a:pt x="413" y="539"/>
                  </a:lnTo>
                  <a:lnTo>
                    <a:pt x="407" y="545"/>
                  </a:lnTo>
                  <a:lnTo>
                    <a:pt x="389" y="551"/>
                  </a:lnTo>
                  <a:lnTo>
                    <a:pt x="347" y="569"/>
                  </a:lnTo>
                  <a:lnTo>
                    <a:pt x="299" y="587"/>
                  </a:lnTo>
                  <a:lnTo>
                    <a:pt x="257" y="593"/>
                  </a:lnTo>
                  <a:lnTo>
                    <a:pt x="222" y="599"/>
                  </a:lnTo>
                  <a:lnTo>
                    <a:pt x="180" y="617"/>
                  </a:lnTo>
                  <a:lnTo>
                    <a:pt x="150" y="641"/>
                  </a:lnTo>
                  <a:lnTo>
                    <a:pt x="138" y="647"/>
                  </a:lnTo>
                  <a:lnTo>
                    <a:pt x="132" y="653"/>
                  </a:lnTo>
                  <a:lnTo>
                    <a:pt x="126" y="659"/>
                  </a:lnTo>
                  <a:lnTo>
                    <a:pt x="108" y="659"/>
                  </a:lnTo>
                  <a:lnTo>
                    <a:pt x="96" y="653"/>
                  </a:lnTo>
                  <a:lnTo>
                    <a:pt x="90" y="653"/>
                  </a:lnTo>
                  <a:lnTo>
                    <a:pt x="0" y="671"/>
                  </a:lnTo>
                  <a:lnTo>
                    <a:pt x="12" y="689"/>
                  </a:lnTo>
                  <a:lnTo>
                    <a:pt x="42" y="695"/>
                  </a:lnTo>
                  <a:lnTo>
                    <a:pt x="84" y="695"/>
                  </a:lnTo>
                  <a:lnTo>
                    <a:pt x="132" y="683"/>
                  </a:lnTo>
                  <a:lnTo>
                    <a:pt x="192" y="671"/>
                  </a:lnTo>
                  <a:lnTo>
                    <a:pt x="263" y="653"/>
                  </a:lnTo>
                  <a:lnTo>
                    <a:pt x="335" y="629"/>
                  </a:lnTo>
                  <a:lnTo>
                    <a:pt x="407" y="599"/>
                  </a:lnTo>
                  <a:lnTo>
                    <a:pt x="473" y="569"/>
                  </a:lnTo>
                  <a:lnTo>
                    <a:pt x="527" y="545"/>
                  </a:lnTo>
                  <a:lnTo>
                    <a:pt x="562" y="527"/>
                  </a:lnTo>
                  <a:lnTo>
                    <a:pt x="568" y="521"/>
                  </a:lnTo>
                  <a:lnTo>
                    <a:pt x="574" y="521"/>
                  </a:lnTo>
                  <a:lnTo>
                    <a:pt x="604" y="521"/>
                  </a:lnTo>
                  <a:lnTo>
                    <a:pt x="646" y="515"/>
                  </a:lnTo>
                  <a:lnTo>
                    <a:pt x="712" y="497"/>
                  </a:lnTo>
                  <a:lnTo>
                    <a:pt x="790" y="479"/>
                  </a:lnTo>
                  <a:lnTo>
                    <a:pt x="873" y="461"/>
                  </a:lnTo>
                  <a:lnTo>
                    <a:pt x="963" y="443"/>
                  </a:lnTo>
                  <a:lnTo>
                    <a:pt x="1059" y="431"/>
                  </a:lnTo>
                  <a:lnTo>
                    <a:pt x="1148" y="425"/>
                  </a:lnTo>
                  <a:lnTo>
                    <a:pt x="1178" y="425"/>
                  </a:lnTo>
                  <a:lnTo>
                    <a:pt x="1214" y="437"/>
                  </a:lnTo>
                  <a:lnTo>
                    <a:pt x="1292" y="461"/>
                  </a:lnTo>
                  <a:lnTo>
                    <a:pt x="1340" y="479"/>
                  </a:lnTo>
                  <a:lnTo>
                    <a:pt x="1382" y="503"/>
                  </a:lnTo>
                  <a:lnTo>
                    <a:pt x="1417" y="533"/>
                  </a:lnTo>
                  <a:lnTo>
                    <a:pt x="1441" y="563"/>
                  </a:lnTo>
                  <a:lnTo>
                    <a:pt x="1447" y="587"/>
                  </a:lnTo>
                  <a:lnTo>
                    <a:pt x="1435" y="617"/>
                  </a:lnTo>
                  <a:lnTo>
                    <a:pt x="1423" y="629"/>
                  </a:lnTo>
                  <a:lnTo>
                    <a:pt x="1405" y="641"/>
                  </a:lnTo>
                  <a:lnTo>
                    <a:pt x="1376" y="653"/>
                  </a:lnTo>
                  <a:lnTo>
                    <a:pt x="1346" y="665"/>
                  </a:lnTo>
                  <a:lnTo>
                    <a:pt x="1280" y="683"/>
                  </a:lnTo>
                  <a:lnTo>
                    <a:pt x="1226" y="701"/>
                  </a:lnTo>
                  <a:lnTo>
                    <a:pt x="1178" y="719"/>
                  </a:lnTo>
                  <a:lnTo>
                    <a:pt x="1142" y="743"/>
                  </a:lnTo>
                  <a:lnTo>
                    <a:pt x="1112" y="755"/>
                  </a:lnTo>
                  <a:lnTo>
                    <a:pt x="1089" y="773"/>
                  </a:lnTo>
                  <a:lnTo>
                    <a:pt x="1077" y="791"/>
                  </a:lnTo>
                  <a:lnTo>
                    <a:pt x="1065" y="809"/>
                  </a:lnTo>
                  <a:lnTo>
                    <a:pt x="1059" y="833"/>
                  </a:lnTo>
                  <a:lnTo>
                    <a:pt x="1065" y="857"/>
                  </a:lnTo>
                  <a:lnTo>
                    <a:pt x="1077" y="869"/>
                  </a:lnTo>
                  <a:lnTo>
                    <a:pt x="1083" y="875"/>
                  </a:lnTo>
                  <a:lnTo>
                    <a:pt x="1089" y="881"/>
                  </a:lnTo>
                  <a:lnTo>
                    <a:pt x="1106" y="881"/>
                  </a:lnTo>
                  <a:lnTo>
                    <a:pt x="1124" y="875"/>
                  </a:lnTo>
                  <a:lnTo>
                    <a:pt x="1148" y="875"/>
                  </a:lnTo>
                  <a:lnTo>
                    <a:pt x="1208" y="869"/>
                  </a:lnTo>
                  <a:lnTo>
                    <a:pt x="1268" y="863"/>
                  </a:lnTo>
                  <a:lnTo>
                    <a:pt x="1328" y="863"/>
                  </a:lnTo>
                  <a:lnTo>
                    <a:pt x="1388" y="857"/>
                  </a:lnTo>
                  <a:lnTo>
                    <a:pt x="1411" y="857"/>
                  </a:lnTo>
                  <a:lnTo>
                    <a:pt x="1429" y="851"/>
                  </a:lnTo>
                  <a:lnTo>
                    <a:pt x="1441" y="851"/>
                  </a:lnTo>
                  <a:lnTo>
                    <a:pt x="1447" y="851"/>
                  </a:lnTo>
                  <a:lnTo>
                    <a:pt x="1459" y="845"/>
                  </a:lnTo>
                  <a:lnTo>
                    <a:pt x="1483" y="833"/>
                  </a:lnTo>
                  <a:lnTo>
                    <a:pt x="1525" y="815"/>
                  </a:lnTo>
                  <a:lnTo>
                    <a:pt x="1573" y="791"/>
                  </a:lnTo>
                  <a:lnTo>
                    <a:pt x="1675" y="743"/>
                  </a:lnTo>
                  <a:lnTo>
                    <a:pt x="1716" y="725"/>
                  </a:lnTo>
                  <a:lnTo>
                    <a:pt x="1752" y="713"/>
                  </a:lnTo>
                  <a:lnTo>
                    <a:pt x="1806" y="689"/>
                  </a:lnTo>
                  <a:lnTo>
                    <a:pt x="1842" y="653"/>
                  </a:lnTo>
                  <a:lnTo>
                    <a:pt x="1866" y="611"/>
                  </a:lnTo>
                  <a:lnTo>
                    <a:pt x="1884" y="581"/>
                  </a:lnTo>
                  <a:lnTo>
                    <a:pt x="1926" y="515"/>
                  </a:lnTo>
                  <a:lnTo>
                    <a:pt x="1979" y="449"/>
                  </a:lnTo>
                  <a:lnTo>
                    <a:pt x="2039" y="389"/>
                  </a:lnTo>
                  <a:lnTo>
                    <a:pt x="2105" y="341"/>
                  </a:lnTo>
                  <a:lnTo>
                    <a:pt x="2159" y="299"/>
                  </a:lnTo>
                  <a:lnTo>
                    <a:pt x="2207" y="269"/>
                  </a:lnTo>
                  <a:lnTo>
                    <a:pt x="2237" y="245"/>
                  </a:lnTo>
                  <a:lnTo>
                    <a:pt x="2249" y="239"/>
                  </a:lnTo>
                  <a:lnTo>
                    <a:pt x="2392" y="167"/>
                  </a:lnTo>
                  <a:lnTo>
                    <a:pt x="2392" y="60"/>
                  </a:lnTo>
                  <a:lnTo>
                    <a:pt x="2392" y="0"/>
                  </a:lnTo>
                  <a:lnTo>
                    <a:pt x="2344" y="18"/>
                  </a:lnTo>
                  <a:lnTo>
                    <a:pt x="2302" y="3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52" name="Freeform 12"/>
            <p:cNvSpPr>
              <a:spLocks/>
            </p:cNvSpPr>
            <p:nvPr userDrawn="1"/>
          </p:nvSpPr>
          <p:spPr bwMode="hidden">
            <a:xfrm>
              <a:off x="3839" y="1854"/>
              <a:ext cx="577" cy="258"/>
            </a:xfrm>
            <a:custGeom>
              <a:avLst/>
              <a:gdLst>
                <a:gd name="T0" fmla="*/ 30 w 550"/>
                <a:gd name="T1" fmla="*/ 245 h 257"/>
                <a:gd name="T2" fmla="*/ 18 w 550"/>
                <a:gd name="T3" fmla="*/ 251 h 257"/>
                <a:gd name="T4" fmla="*/ 6 w 550"/>
                <a:gd name="T5" fmla="*/ 257 h 257"/>
                <a:gd name="T6" fmla="*/ 0 w 550"/>
                <a:gd name="T7" fmla="*/ 257 h 257"/>
                <a:gd name="T8" fmla="*/ 305 w 550"/>
                <a:gd name="T9" fmla="*/ 113 h 257"/>
                <a:gd name="T10" fmla="*/ 520 w 550"/>
                <a:gd name="T11" fmla="*/ 0 h 257"/>
                <a:gd name="T12" fmla="*/ 526 w 550"/>
                <a:gd name="T13" fmla="*/ 6 h 257"/>
                <a:gd name="T14" fmla="*/ 544 w 550"/>
                <a:gd name="T15" fmla="*/ 18 h 257"/>
                <a:gd name="T16" fmla="*/ 550 w 550"/>
                <a:gd name="T17" fmla="*/ 24 h 257"/>
                <a:gd name="T18" fmla="*/ 550 w 550"/>
                <a:gd name="T19" fmla="*/ 36 h 257"/>
                <a:gd name="T20" fmla="*/ 544 w 550"/>
                <a:gd name="T21" fmla="*/ 42 h 257"/>
                <a:gd name="T22" fmla="*/ 526 w 550"/>
                <a:gd name="T23" fmla="*/ 54 h 257"/>
                <a:gd name="T24" fmla="*/ 514 w 550"/>
                <a:gd name="T25" fmla="*/ 60 h 257"/>
                <a:gd name="T26" fmla="*/ 502 w 550"/>
                <a:gd name="T27" fmla="*/ 66 h 257"/>
                <a:gd name="T28" fmla="*/ 448 w 550"/>
                <a:gd name="T29" fmla="*/ 84 h 257"/>
                <a:gd name="T30" fmla="*/ 382 w 550"/>
                <a:gd name="T31" fmla="*/ 113 h 257"/>
                <a:gd name="T32" fmla="*/ 305 w 550"/>
                <a:gd name="T33" fmla="*/ 143 h 257"/>
                <a:gd name="T34" fmla="*/ 227 w 550"/>
                <a:gd name="T35" fmla="*/ 173 h 257"/>
                <a:gd name="T36" fmla="*/ 149 w 550"/>
                <a:gd name="T37" fmla="*/ 203 h 257"/>
                <a:gd name="T38" fmla="*/ 83 w 550"/>
                <a:gd name="T39" fmla="*/ 227 h 257"/>
                <a:gd name="T40" fmla="*/ 30 w 550"/>
                <a:gd name="T41" fmla="*/ 245 h 257"/>
                <a:gd name="T42" fmla="*/ 30 w 550"/>
                <a:gd name="T43" fmla="*/ 245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50" h="257">
                  <a:moveTo>
                    <a:pt x="30" y="245"/>
                  </a:moveTo>
                  <a:lnTo>
                    <a:pt x="18" y="251"/>
                  </a:lnTo>
                  <a:lnTo>
                    <a:pt x="6" y="257"/>
                  </a:lnTo>
                  <a:lnTo>
                    <a:pt x="0" y="257"/>
                  </a:lnTo>
                  <a:lnTo>
                    <a:pt x="305" y="113"/>
                  </a:lnTo>
                  <a:lnTo>
                    <a:pt x="520" y="0"/>
                  </a:lnTo>
                  <a:lnTo>
                    <a:pt x="526" y="6"/>
                  </a:lnTo>
                  <a:lnTo>
                    <a:pt x="544" y="18"/>
                  </a:lnTo>
                  <a:lnTo>
                    <a:pt x="550" y="24"/>
                  </a:lnTo>
                  <a:lnTo>
                    <a:pt x="550" y="36"/>
                  </a:lnTo>
                  <a:lnTo>
                    <a:pt x="544" y="42"/>
                  </a:lnTo>
                  <a:lnTo>
                    <a:pt x="526" y="54"/>
                  </a:lnTo>
                  <a:lnTo>
                    <a:pt x="514" y="60"/>
                  </a:lnTo>
                  <a:lnTo>
                    <a:pt x="502" y="66"/>
                  </a:lnTo>
                  <a:lnTo>
                    <a:pt x="448" y="84"/>
                  </a:lnTo>
                  <a:lnTo>
                    <a:pt x="382" y="113"/>
                  </a:lnTo>
                  <a:lnTo>
                    <a:pt x="305" y="143"/>
                  </a:lnTo>
                  <a:lnTo>
                    <a:pt x="227" y="173"/>
                  </a:lnTo>
                  <a:lnTo>
                    <a:pt x="149" y="203"/>
                  </a:lnTo>
                  <a:lnTo>
                    <a:pt x="83" y="227"/>
                  </a:lnTo>
                  <a:lnTo>
                    <a:pt x="30" y="245"/>
                  </a:lnTo>
                  <a:lnTo>
                    <a:pt x="30" y="245"/>
                  </a:lnTo>
                  <a:close/>
                </a:path>
              </a:pathLst>
            </a:custGeom>
            <a:gradFill rotWithShape="0">
              <a:gsLst>
                <a:gs pos="0">
                  <a:schemeClr val="bg2">
                    <a:gamma/>
                    <a:tint val="94118"/>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042" name="Freeform 13"/>
            <p:cNvSpPr>
              <a:spLocks/>
            </p:cNvSpPr>
            <p:nvPr userDrawn="1"/>
          </p:nvSpPr>
          <p:spPr bwMode="hidden">
            <a:xfrm>
              <a:off x="5327" y="1642"/>
              <a:ext cx="5" cy="1"/>
            </a:xfrm>
            <a:custGeom>
              <a:avLst/>
              <a:gdLst>
                <a:gd name="T0" fmla="*/ 0 w 5"/>
                <a:gd name="T1" fmla="*/ 0 h 1"/>
                <a:gd name="T2" fmla="*/ 5 w 5"/>
                <a:gd name="T3" fmla="*/ 0 h 1"/>
                <a:gd name="T4" fmla="*/ 0 w 5"/>
                <a:gd name="T5" fmla="*/ 0 h 1"/>
                <a:gd name="T6" fmla="*/ 0 w 5"/>
                <a:gd name="T7" fmla="*/ 0 h 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 h="1">
                  <a:moveTo>
                    <a:pt x="0" y="0"/>
                  </a:moveTo>
                  <a:lnTo>
                    <a:pt x="5" y="0"/>
                  </a:lnTo>
                  <a:lnTo>
                    <a:pt x="0" y="0"/>
                  </a:lnTo>
                  <a:close/>
                </a:path>
              </a:pathLst>
            </a:custGeom>
            <a:solidFill>
              <a:srgbClr val="FED1A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54" name="Freeform 14"/>
            <p:cNvSpPr>
              <a:spLocks/>
            </p:cNvSpPr>
            <p:nvPr userDrawn="1"/>
          </p:nvSpPr>
          <p:spPr bwMode="hidden">
            <a:xfrm>
              <a:off x="3839" y="1728"/>
              <a:ext cx="716" cy="383"/>
            </a:xfrm>
            <a:custGeom>
              <a:avLst/>
              <a:gdLst>
                <a:gd name="T0" fmla="*/ 659 w 716"/>
                <a:gd name="T1" fmla="*/ 6 h 383"/>
                <a:gd name="T2" fmla="*/ 588 w 716"/>
                <a:gd name="T3" fmla="*/ 42 h 383"/>
                <a:gd name="T4" fmla="*/ 515 w 716"/>
                <a:gd name="T5" fmla="*/ 84 h 383"/>
                <a:gd name="T6" fmla="*/ 509 w 716"/>
                <a:gd name="T7" fmla="*/ 90 h 383"/>
                <a:gd name="T8" fmla="*/ 485 w 716"/>
                <a:gd name="T9" fmla="*/ 102 h 383"/>
                <a:gd name="T10" fmla="*/ 455 w 716"/>
                <a:gd name="T11" fmla="*/ 120 h 383"/>
                <a:gd name="T12" fmla="*/ 425 w 716"/>
                <a:gd name="T13" fmla="*/ 138 h 383"/>
                <a:gd name="T14" fmla="*/ 371 w 716"/>
                <a:gd name="T15" fmla="*/ 168 h 383"/>
                <a:gd name="T16" fmla="*/ 306 w 716"/>
                <a:gd name="T17" fmla="*/ 198 h 383"/>
                <a:gd name="T18" fmla="*/ 186 w 716"/>
                <a:gd name="T19" fmla="*/ 251 h 383"/>
                <a:gd name="T20" fmla="*/ 131 w 716"/>
                <a:gd name="T21" fmla="*/ 269 h 383"/>
                <a:gd name="T22" fmla="*/ 89 w 716"/>
                <a:gd name="T23" fmla="*/ 287 h 383"/>
                <a:gd name="T24" fmla="*/ 53 w 716"/>
                <a:gd name="T25" fmla="*/ 305 h 383"/>
                <a:gd name="T26" fmla="*/ 36 w 716"/>
                <a:gd name="T27" fmla="*/ 311 h 383"/>
                <a:gd name="T28" fmla="*/ 12 w 716"/>
                <a:gd name="T29" fmla="*/ 329 h 383"/>
                <a:gd name="T30" fmla="*/ 0 w 716"/>
                <a:gd name="T31" fmla="*/ 353 h 383"/>
                <a:gd name="T32" fmla="*/ 0 w 716"/>
                <a:gd name="T33" fmla="*/ 371 h 383"/>
                <a:gd name="T34" fmla="*/ 0 w 716"/>
                <a:gd name="T35" fmla="*/ 383 h 383"/>
                <a:gd name="T36" fmla="*/ 0 w 716"/>
                <a:gd name="T37" fmla="*/ 383 h 383"/>
                <a:gd name="T38" fmla="*/ 12 w 716"/>
                <a:gd name="T39" fmla="*/ 371 h 383"/>
                <a:gd name="T40" fmla="*/ 30 w 716"/>
                <a:gd name="T41" fmla="*/ 353 h 383"/>
                <a:gd name="T42" fmla="*/ 53 w 716"/>
                <a:gd name="T43" fmla="*/ 335 h 383"/>
                <a:gd name="T44" fmla="*/ 77 w 716"/>
                <a:gd name="T45" fmla="*/ 317 h 383"/>
                <a:gd name="T46" fmla="*/ 101 w 716"/>
                <a:gd name="T47" fmla="*/ 311 h 383"/>
                <a:gd name="T48" fmla="*/ 131 w 716"/>
                <a:gd name="T49" fmla="*/ 299 h 383"/>
                <a:gd name="T50" fmla="*/ 204 w 716"/>
                <a:gd name="T51" fmla="*/ 269 h 383"/>
                <a:gd name="T52" fmla="*/ 240 w 716"/>
                <a:gd name="T53" fmla="*/ 251 h 383"/>
                <a:gd name="T54" fmla="*/ 270 w 716"/>
                <a:gd name="T55" fmla="*/ 239 h 383"/>
                <a:gd name="T56" fmla="*/ 294 w 716"/>
                <a:gd name="T57" fmla="*/ 228 h 383"/>
                <a:gd name="T58" fmla="*/ 312 w 716"/>
                <a:gd name="T59" fmla="*/ 222 h 383"/>
                <a:gd name="T60" fmla="*/ 330 w 716"/>
                <a:gd name="T61" fmla="*/ 210 h 383"/>
                <a:gd name="T62" fmla="*/ 365 w 716"/>
                <a:gd name="T63" fmla="*/ 186 h 383"/>
                <a:gd name="T64" fmla="*/ 419 w 716"/>
                <a:gd name="T65" fmla="*/ 156 h 383"/>
                <a:gd name="T66" fmla="*/ 473 w 716"/>
                <a:gd name="T67" fmla="*/ 120 h 383"/>
                <a:gd name="T68" fmla="*/ 527 w 716"/>
                <a:gd name="T69" fmla="*/ 90 h 383"/>
                <a:gd name="T70" fmla="*/ 576 w 716"/>
                <a:gd name="T71" fmla="*/ 60 h 383"/>
                <a:gd name="T72" fmla="*/ 612 w 716"/>
                <a:gd name="T73" fmla="*/ 42 h 383"/>
                <a:gd name="T74" fmla="*/ 629 w 716"/>
                <a:gd name="T75" fmla="*/ 36 h 383"/>
                <a:gd name="T76" fmla="*/ 647 w 716"/>
                <a:gd name="T77" fmla="*/ 30 h 383"/>
                <a:gd name="T78" fmla="*/ 677 w 716"/>
                <a:gd name="T79" fmla="*/ 18 h 383"/>
                <a:gd name="T80" fmla="*/ 701 w 716"/>
                <a:gd name="T81" fmla="*/ 6 h 383"/>
                <a:gd name="T82" fmla="*/ 713 w 716"/>
                <a:gd name="T83" fmla="*/ 0 h 383"/>
                <a:gd name="T84" fmla="*/ 713 w 716"/>
                <a:gd name="T85" fmla="*/ 0 h 383"/>
                <a:gd name="T86" fmla="*/ 659 w 716"/>
                <a:gd name="T87" fmla="*/ 6 h 383"/>
                <a:gd name="T88" fmla="*/ 716 w 716"/>
                <a:gd name="T89" fmla="*/ 63 h 3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16" h="383">
                  <a:moveTo>
                    <a:pt x="659" y="6"/>
                  </a:moveTo>
                  <a:lnTo>
                    <a:pt x="588" y="42"/>
                  </a:lnTo>
                  <a:lnTo>
                    <a:pt x="515" y="84"/>
                  </a:lnTo>
                  <a:lnTo>
                    <a:pt x="509" y="90"/>
                  </a:lnTo>
                  <a:lnTo>
                    <a:pt x="485" y="102"/>
                  </a:lnTo>
                  <a:lnTo>
                    <a:pt x="455" y="120"/>
                  </a:lnTo>
                  <a:lnTo>
                    <a:pt x="425" y="138"/>
                  </a:lnTo>
                  <a:lnTo>
                    <a:pt x="371" y="168"/>
                  </a:lnTo>
                  <a:lnTo>
                    <a:pt x="306" y="198"/>
                  </a:lnTo>
                  <a:lnTo>
                    <a:pt x="186" y="251"/>
                  </a:lnTo>
                  <a:lnTo>
                    <a:pt x="131" y="269"/>
                  </a:lnTo>
                  <a:lnTo>
                    <a:pt x="89" y="287"/>
                  </a:lnTo>
                  <a:lnTo>
                    <a:pt x="53" y="305"/>
                  </a:lnTo>
                  <a:lnTo>
                    <a:pt x="36" y="311"/>
                  </a:lnTo>
                  <a:lnTo>
                    <a:pt x="12" y="329"/>
                  </a:lnTo>
                  <a:lnTo>
                    <a:pt x="0" y="353"/>
                  </a:lnTo>
                  <a:lnTo>
                    <a:pt x="0" y="371"/>
                  </a:lnTo>
                  <a:lnTo>
                    <a:pt x="0" y="383"/>
                  </a:lnTo>
                  <a:lnTo>
                    <a:pt x="0" y="383"/>
                  </a:lnTo>
                  <a:lnTo>
                    <a:pt x="12" y="371"/>
                  </a:lnTo>
                  <a:lnTo>
                    <a:pt x="30" y="353"/>
                  </a:lnTo>
                  <a:lnTo>
                    <a:pt x="53" y="335"/>
                  </a:lnTo>
                  <a:lnTo>
                    <a:pt x="77" y="317"/>
                  </a:lnTo>
                  <a:lnTo>
                    <a:pt x="101" y="311"/>
                  </a:lnTo>
                  <a:lnTo>
                    <a:pt x="131" y="299"/>
                  </a:lnTo>
                  <a:lnTo>
                    <a:pt x="204" y="269"/>
                  </a:lnTo>
                  <a:lnTo>
                    <a:pt x="240" y="251"/>
                  </a:lnTo>
                  <a:lnTo>
                    <a:pt x="270" y="239"/>
                  </a:lnTo>
                  <a:lnTo>
                    <a:pt x="294" y="228"/>
                  </a:lnTo>
                  <a:lnTo>
                    <a:pt x="312" y="222"/>
                  </a:lnTo>
                  <a:lnTo>
                    <a:pt x="330" y="210"/>
                  </a:lnTo>
                  <a:lnTo>
                    <a:pt x="365" y="186"/>
                  </a:lnTo>
                  <a:lnTo>
                    <a:pt x="419" y="156"/>
                  </a:lnTo>
                  <a:lnTo>
                    <a:pt x="473" y="120"/>
                  </a:lnTo>
                  <a:lnTo>
                    <a:pt x="527" y="90"/>
                  </a:lnTo>
                  <a:lnTo>
                    <a:pt x="576" y="60"/>
                  </a:lnTo>
                  <a:lnTo>
                    <a:pt x="612" y="42"/>
                  </a:lnTo>
                  <a:lnTo>
                    <a:pt x="629" y="36"/>
                  </a:lnTo>
                  <a:lnTo>
                    <a:pt x="647" y="30"/>
                  </a:lnTo>
                  <a:lnTo>
                    <a:pt x="677" y="18"/>
                  </a:lnTo>
                  <a:lnTo>
                    <a:pt x="701" y="6"/>
                  </a:lnTo>
                  <a:lnTo>
                    <a:pt x="713" y="0"/>
                  </a:lnTo>
                  <a:lnTo>
                    <a:pt x="713" y="0"/>
                  </a:lnTo>
                  <a:lnTo>
                    <a:pt x="659" y="6"/>
                  </a:lnTo>
                  <a:lnTo>
                    <a:pt x="716" y="63"/>
                  </a:lnTo>
                </a:path>
              </a:pathLst>
            </a:custGeom>
            <a:gradFill rotWithShape="0">
              <a:gsLst>
                <a:gs pos="0">
                  <a:schemeClr val="bg2">
                    <a:gamma/>
                    <a:tint val="94118"/>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61455" name="Freeform 15"/>
            <p:cNvSpPr>
              <a:spLocks/>
            </p:cNvSpPr>
            <p:nvPr userDrawn="1"/>
          </p:nvSpPr>
          <p:spPr bwMode="hidden">
            <a:xfrm>
              <a:off x="3453" y="2271"/>
              <a:ext cx="318" cy="225"/>
            </a:xfrm>
            <a:custGeom>
              <a:avLst/>
              <a:gdLst>
                <a:gd name="T0" fmla="*/ 6 w 318"/>
                <a:gd name="T1" fmla="*/ 225 h 225"/>
                <a:gd name="T2" fmla="*/ 0 w 318"/>
                <a:gd name="T3" fmla="*/ 195 h 225"/>
                <a:gd name="T4" fmla="*/ 315 w 318"/>
                <a:gd name="T5" fmla="*/ 0 h 225"/>
                <a:gd name="T6" fmla="*/ 303 w 318"/>
                <a:gd name="T7" fmla="*/ 27 h 225"/>
                <a:gd name="T8" fmla="*/ 318 w 318"/>
                <a:gd name="T9" fmla="*/ 42 h 225"/>
              </a:gdLst>
              <a:ahLst/>
              <a:cxnLst>
                <a:cxn ang="0">
                  <a:pos x="T0" y="T1"/>
                </a:cxn>
                <a:cxn ang="0">
                  <a:pos x="T2" y="T3"/>
                </a:cxn>
                <a:cxn ang="0">
                  <a:pos x="T4" y="T5"/>
                </a:cxn>
                <a:cxn ang="0">
                  <a:pos x="T6" y="T7"/>
                </a:cxn>
                <a:cxn ang="0">
                  <a:pos x="T8" y="T9"/>
                </a:cxn>
              </a:cxnLst>
              <a:rect l="0" t="0" r="r" b="b"/>
              <a:pathLst>
                <a:path w="318" h="225">
                  <a:moveTo>
                    <a:pt x="6" y="225"/>
                  </a:moveTo>
                  <a:lnTo>
                    <a:pt x="0" y="195"/>
                  </a:lnTo>
                  <a:lnTo>
                    <a:pt x="315" y="0"/>
                  </a:lnTo>
                  <a:lnTo>
                    <a:pt x="303" y="27"/>
                  </a:lnTo>
                  <a:lnTo>
                    <a:pt x="318" y="42"/>
                  </a:lnTo>
                </a:path>
              </a:pathLst>
            </a:custGeom>
            <a:gradFill rotWithShape="0">
              <a:gsLst>
                <a:gs pos="0">
                  <a:schemeClr val="bg2">
                    <a:gamma/>
                    <a:tint val="94118"/>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61456" name="Freeform 16"/>
            <p:cNvSpPr>
              <a:spLocks/>
            </p:cNvSpPr>
            <p:nvPr userDrawn="1"/>
          </p:nvSpPr>
          <p:spPr bwMode="hidden">
            <a:xfrm>
              <a:off x="0" y="2658"/>
              <a:ext cx="2595" cy="933"/>
            </a:xfrm>
            <a:custGeom>
              <a:avLst/>
              <a:gdLst>
                <a:gd name="T0" fmla="*/ 1050 w 2595"/>
                <a:gd name="T1" fmla="*/ 657 h 933"/>
                <a:gd name="T2" fmla="*/ 1581 w 2595"/>
                <a:gd name="T3" fmla="*/ 690 h 933"/>
                <a:gd name="T4" fmla="*/ 1671 w 2595"/>
                <a:gd name="T5" fmla="*/ 723 h 933"/>
                <a:gd name="T6" fmla="*/ 1176 w 2595"/>
                <a:gd name="T7" fmla="*/ 621 h 933"/>
                <a:gd name="T8" fmla="*/ 1854 w 2595"/>
                <a:gd name="T9" fmla="*/ 567 h 933"/>
                <a:gd name="T10" fmla="*/ 1869 w 2595"/>
                <a:gd name="T11" fmla="*/ 612 h 933"/>
                <a:gd name="T12" fmla="*/ 2103 w 2595"/>
                <a:gd name="T13" fmla="*/ 861 h 933"/>
                <a:gd name="T14" fmla="*/ 1883 w 2595"/>
                <a:gd name="T15" fmla="*/ 520 h 933"/>
                <a:gd name="T16" fmla="*/ 1842 w 2595"/>
                <a:gd name="T17" fmla="*/ 490 h 933"/>
                <a:gd name="T18" fmla="*/ 1770 w 2595"/>
                <a:gd name="T19" fmla="*/ 466 h 933"/>
                <a:gd name="T20" fmla="*/ 1740 w 2595"/>
                <a:gd name="T21" fmla="*/ 448 h 933"/>
                <a:gd name="T22" fmla="*/ 1758 w 2595"/>
                <a:gd name="T23" fmla="*/ 436 h 933"/>
                <a:gd name="T24" fmla="*/ 1830 w 2595"/>
                <a:gd name="T25" fmla="*/ 430 h 933"/>
                <a:gd name="T26" fmla="*/ 1877 w 2595"/>
                <a:gd name="T27" fmla="*/ 424 h 933"/>
                <a:gd name="T28" fmla="*/ 1955 w 2595"/>
                <a:gd name="T29" fmla="*/ 394 h 933"/>
                <a:gd name="T30" fmla="*/ 2052 w 2595"/>
                <a:gd name="T31" fmla="*/ 396 h 933"/>
                <a:gd name="T32" fmla="*/ 2253 w 2595"/>
                <a:gd name="T33" fmla="*/ 732 h 933"/>
                <a:gd name="T34" fmla="*/ 2415 w 2595"/>
                <a:gd name="T35" fmla="*/ 933 h 933"/>
                <a:gd name="T36" fmla="*/ 2397 w 2595"/>
                <a:gd name="T37" fmla="*/ 828 h 933"/>
                <a:gd name="T38" fmla="*/ 2088 w 2595"/>
                <a:gd name="T39" fmla="*/ 400 h 933"/>
                <a:gd name="T40" fmla="*/ 2046 w 2595"/>
                <a:gd name="T41" fmla="*/ 346 h 933"/>
                <a:gd name="T42" fmla="*/ 1997 w 2595"/>
                <a:gd name="T43" fmla="*/ 304 h 933"/>
                <a:gd name="T44" fmla="*/ 1967 w 2595"/>
                <a:gd name="T45" fmla="*/ 286 h 933"/>
                <a:gd name="T46" fmla="*/ 1973 w 2595"/>
                <a:gd name="T47" fmla="*/ 286 h 933"/>
                <a:gd name="T48" fmla="*/ 2009 w 2595"/>
                <a:gd name="T49" fmla="*/ 286 h 933"/>
                <a:gd name="T50" fmla="*/ 2082 w 2595"/>
                <a:gd name="T51" fmla="*/ 322 h 933"/>
                <a:gd name="T52" fmla="*/ 2199 w 2595"/>
                <a:gd name="T53" fmla="*/ 384 h 933"/>
                <a:gd name="T54" fmla="*/ 2394 w 2595"/>
                <a:gd name="T55" fmla="*/ 448 h 933"/>
                <a:gd name="T56" fmla="*/ 2595 w 2595"/>
                <a:gd name="T57" fmla="*/ 516 h 933"/>
                <a:gd name="T58" fmla="*/ 2388 w 2595"/>
                <a:gd name="T59" fmla="*/ 424 h 933"/>
                <a:gd name="T60" fmla="*/ 2219 w 2595"/>
                <a:gd name="T61" fmla="*/ 340 h 933"/>
                <a:gd name="T62" fmla="*/ 2052 w 2595"/>
                <a:gd name="T63" fmla="*/ 280 h 933"/>
                <a:gd name="T64" fmla="*/ 1955 w 2595"/>
                <a:gd name="T65" fmla="*/ 262 h 933"/>
                <a:gd name="T66" fmla="*/ 1877 w 2595"/>
                <a:gd name="T67" fmla="*/ 274 h 933"/>
                <a:gd name="T68" fmla="*/ 1752 w 2595"/>
                <a:gd name="T69" fmla="*/ 274 h 933"/>
                <a:gd name="T70" fmla="*/ 1661 w 2595"/>
                <a:gd name="T71" fmla="*/ 292 h 933"/>
                <a:gd name="T72" fmla="*/ 1607 w 2595"/>
                <a:gd name="T73" fmla="*/ 316 h 933"/>
                <a:gd name="T74" fmla="*/ 1589 w 2595"/>
                <a:gd name="T75" fmla="*/ 322 h 933"/>
                <a:gd name="T76" fmla="*/ 1409 w 2595"/>
                <a:gd name="T77" fmla="*/ 358 h 933"/>
                <a:gd name="T78" fmla="*/ 1152 w 2595"/>
                <a:gd name="T79" fmla="*/ 442 h 933"/>
                <a:gd name="T80" fmla="*/ 966 w 2595"/>
                <a:gd name="T81" fmla="*/ 460 h 933"/>
                <a:gd name="T82" fmla="*/ 870 w 2595"/>
                <a:gd name="T83" fmla="*/ 442 h 933"/>
                <a:gd name="T84" fmla="*/ 828 w 2595"/>
                <a:gd name="T85" fmla="*/ 430 h 933"/>
                <a:gd name="T86" fmla="*/ 743 w 2595"/>
                <a:gd name="T87" fmla="*/ 388 h 933"/>
                <a:gd name="T88" fmla="*/ 636 w 2595"/>
                <a:gd name="T89" fmla="*/ 334 h 933"/>
                <a:gd name="T90" fmla="*/ 467 w 2595"/>
                <a:gd name="T91" fmla="*/ 256 h 933"/>
                <a:gd name="T92" fmla="*/ 0 w 2595"/>
                <a:gd name="T93" fmla="*/ 0 h 933"/>
                <a:gd name="T94" fmla="*/ 585 w 2595"/>
                <a:gd name="T95" fmla="*/ 390 h 933"/>
                <a:gd name="T96" fmla="*/ 849 w 2595"/>
                <a:gd name="T97" fmla="*/ 543 h 933"/>
                <a:gd name="T98" fmla="*/ 897 w 2595"/>
                <a:gd name="T99" fmla="*/ 621 h 9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595" h="933">
                  <a:moveTo>
                    <a:pt x="981" y="675"/>
                  </a:moveTo>
                  <a:lnTo>
                    <a:pt x="1050" y="657"/>
                  </a:lnTo>
                  <a:lnTo>
                    <a:pt x="1143" y="651"/>
                  </a:lnTo>
                  <a:lnTo>
                    <a:pt x="1581" y="690"/>
                  </a:lnTo>
                  <a:lnTo>
                    <a:pt x="1623" y="738"/>
                  </a:lnTo>
                  <a:lnTo>
                    <a:pt x="1671" y="723"/>
                  </a:lnTo>
                  <a:lnTo>
                    <a:pt x="1656" y="675"/>
                  </a:lnTo>
                  <a:lnTo>
                    <a:pt x="1176" y="621"/>
                  </a:lnTo>
                  <a:lnTo>
                    <a:pt x="1797" y="534"/>
                  </a:lnTo>
                  <a:lnTo>
                    <a:pt x="1854" y="567"/>
                  </a:lnTo>
                  <a:lnTo>
                    <a:pt x="1881" y="585"/>
                  </a:lnTo>
                  <a:lnTo>
                    <a:pt x="1869" y="612"/>
                  </a:lnTo>
                  <a:lnTo>
                    <a:pt x="1995" y="852"/>
                  </a:lnTo>
                  <a:lnTo>
                    <a:pt x="2103" y="861"/>
                  </a:lnTo>
                  <a:lnTo>
                    <a:pt x="1889" y="538"/>
                  </a:lnTo>
                  <a:lnTo>
                    <a:pt x="1883" y="520"/>
                  </a:lnTo>
                  <a:lnTo>
                    <a:pt x="1872" y="508"/>
                  </a:lnTo>
                  <a:lnTo>
                    <a:pt x="1842" y="490"/>
                  </a:lnTo>
                  <a:lnTo>
                    <a:pt x="1806" y="478"/>
                  </a:lnTo>
                  <a:lnTo>
                    <a:pt x="1770" y="466"/>
                  </a:lnTo>
                  <a:lnTo>
                    <a:pt x="1752" y="454"/>
                  </a:lnTo>
                  <a:lnTo>
                    <a:pt x="1740" y="448"/>
                  </a:lnTo>
                  <a:lnTo>
                    <a:pt x="1746" y="436"/>
                  </a:lnTo>
                  <a:lnTo>
                    <a:pt x="1758" y="436"/>
                  </a:lnTo>
                  <a:lnTo>
                    <a:pt x="1782" y="430"/>
                  </a:lnTo>
                  <a:lnTo>
                    <a:pt x="1830" y="430"/>
                  </a:lnTo>
                  <a:lnTo>
                    <a:pt x="1854" y="430"/>
                  </a:lnTo>
                  <a:lnTo>
                    <a:pt x="1877" y="424"/>
                  </a:lnTo>
                  <a:lnTo>
                    <a:pt x="1925" y="400"/>
                  </a:lnTo>
                  <a:lnTo>
                    <a:pt x="1955" y="394"/>
                  </a:lnTo>
                  <a:lnTo>
                    <a:pt x="1979" y="394"/>
                  </a:lnTo>
                  <a:lnTo>
                    <a:pt x="2052" y="396"/>
                  </a:lnTo>
                  <a:lnTo>
                    <a:pt x="2046" y="456"/>
                  </a:lnTo>
                  <a:lnTo>
                    <a:pt x="2253" y="732"/>
                  </a:lnTo>
                  <a:lnTo>
                    <a:pt x="2334" y="816"/>
                  </a:lnTo>
                  <a:lnTo>
                    <a:pt x="2415" y="933"/>
                  </a:lnTo>
                  <a:lnTo>
                    <a:pt x="2430" y="909"/>
                  </a:lnTo>
                  <a:lnTo>
                    <a:pt x="2397" y="828"/>
                  </a:lnTo>
                  <a:lnTo>
                    <a:pt x="2094" y="412"/>
                  </a:lnTo>
                  <a:lnTo>
                    <a:pt x="2088" y="400"/>
                  </a:lnTo>
                  <a:lnTo>
                    <a:pt x="2076" y="376"/>
                  </a:lnTo>
                  <a:lnTo>
                    <a:pt x="2046" y="346"/>
                  </a:lnTo>
                  <a:lnTo>
                    <a:pt x="2015" y="322"/>
                  </a:lnTo>
                  <a:lnTo>
                    <a:pt x="1997" y="304"/>
                  </a:lnTo>
                  <a:lnTo>
                    <a:pt x="1979" y="292"/>
                  </a:lnTo>
                  <a:lnTo>
                    <a:pt x="1967" y="286"/>
                  </a:lnTo>
                  <a:lnTo>
                    <a:pt x="1967" y="286"/>
                  </a:lnTo>
                  <a:lnTo>
                    <a:pt x="1973" y="286"/>
                  </a:lnTo>
                  <a:lnTo>
                    <a:pt x="1985" y="286"/>
                  </a:lnTo>
                  <a:lnTo>
                    <a:pt x="2009" y="286"/>
                  </a:lnTo>
                  <a:lnTo>
                    <a:pt x="2040" y="298"/>
                  </a:lnTo>
                  <a:lnTo>
                    <a:pt x="2082" y="322"/>
                  </a:lnTo>
                  <a:lnTo>
                    <a:pt x="2124" y="348"/>
                  </a:lnTo>
                  <a:lnTo>
                    <a:pt x="2199" y="384"/>
                  </a:lnTo>
                  <a:lnTo>
                    <a:pt x="2325" y="426"/>
                  </a:lnTo>
                  <a:lnTo>
                    <a:pt x="2394" y="448"/>
                  </a:lnTo>
                  <a:lnTo>
                    <a:pt x="2523" y="522"/>
                  </a:lnTo>
                  <a:lnTo>
                    <a:pt x="2595" y="516"/>
                  </a:lnTo>
                  <a:lnTo>
                    <a:pt x="2442" y="454"/>
                  </a:lnTo>
                  <a:lnTo>
                    <a:pt x="2388" y="424"/>
                  </a:lnTo>
                  <a:lnTo>
                    <a:pt x="2327" y="388"/>
                  </a:lnTo>
                  <a:lnTo>
                    <a:pt x="2219" y="340"/>
                  </a:lnTo>
                  <a:lnTo>
                    <a:pt x="2106" y="292"/>
                  </a:lnTo>
                  <a:lnTo>
                    <a:pt x="2052" y="280"/>
                  </a:lnTo>
                  <a:lnTo>
                    <a:pt x="2003" y="268"/>
                  </a:lnTo>
                  <a:lnTo>
                    <a:pt x="1955" y="262"/>
                  </a:lnTo>
                  <a:lnTo>
                    <a:pt x="1919" y="268"/>
                  </a:lnTo>
                  <a:lnTo>
                    <a:pt x="1877" y="274"/>
                  </a:lnTo>
                  <a:lnTo>
                    <a:pt x="1812" y="274"/>
                  </a:lnTo>
                  <a:lnTo>
                    <a:pt x="1752" y="274"/>
                  </a:lnTo>
                  <a:lnTo>
                    <a:pt x="1703" y="286"/>
                  </a:lnTo>
                  <a:lnTo>
                    <a:pt x="1661" y="292"/>
                  </a:lnTo>
                  <a:lnTo>
                    <a:pt x="1631" y="304"/>
                  </a:lnTo>
                  <a:lnTo>
                    <a:pt x="1607" y="316"/>
                  </a:lnTo>
                  <a:lnTo>
                    <a:pt x="1595" y="322"/>
                  </a:lnTo>
                  <a:lnTo>
                    <a:pt x="1589" y="322"/>
                  </a:lnTo>
                  <a:lnTo>
                    <a:pt x="1500" y="334"/>
                  </a:lnTo>
                  <a:lnTo>
                    <a:pt x="1409" y="358"/>
                  </a:lnTo>
                  <a:lnTo>
                    <a:pt x="1236" y="418"/>
                  </a:lnTo>
                  <a:lnTo>
                    <a:pt x="1152" y="442"/>
                  </a:lnTo>
                  <a:lnTo>
                    <a:pt x="1061" y="460"/>
                  </a:lnTo>
                  <a:lnTo>
                    <a:pt x="966" y="460"/>
                  </a:lnTo>
                  <a:lnTo>
                    <a:pt x="918" y="454"/>
                  </a:lnTo>
                  <a:lnTo>
                    <a:pt x="870" y="442"/>
                  </a:lnTo>
                  <a:lnTo>
                    <a:pt x="858" y="436"/>
                  </a:lnTo>
                  <a:lnTo>
                    <a:pt x="828" y="430"/>
                  </a:lnTo>
                  <a:lnTo>
                    <a:pt x="791" y="412"/>
                  </a:lnTo>
                  <a:lnTo>
                    <a:pt x="743" y="388"/>
                  </a:lnTo>
                  <a:lnTo>
                    <a:pt x="690" y="364"/>
                  </a:lnTo>
                  <a:lnTo>
                    <a:pt x="636" y="334"/>
                  </a:lnTo>
                  <a:lnTo>
                    <a:pt x="515" y="280"/>
                  </a:lnTo>
                  <a:lnTo>
                    <a:pt x="467" y="256"/>
                  </a:lnTo>
                  <a:lnTo>
                    <a:pt x="443" y="244"/>
                  </a:lnTo>
                  <a:lnTo>
                    <a:pt x="0" y="0"/>
                  </a:lnTo>
                  <a:lnTo>
                    <a:pt x="123" y="120"/>
                  </a:lnTo>
                  <a:lnTo>
                    <a:pt x="585" y="390"/>
                  </a:lnTo>
                  <a:lnTo>
                    <a:pt x="708" y="462"/>
                  </a:lnTo>
                  <a:lnTo>
                    <a:pt x="849" y="543"/>
                  </a:lnTo>
                  <a:lnTo>
                    <a:pt x="882" y="564"/>
                  </a:lnTo>
                  <a:lnTo>
                    <a:pt x="897" y="621"/>
                  </a:lnTo>
                  <a:lnTo>
                    <a:pt x="981" y="675"/>
                  </a:lnTo>
                  <a:close/>
                </a:path>
              </a:pathLst>
            </a:custGeom>
            <a:gradFill rotWithShape="0">
              <a:gsLst>
                <a:gs pos="0">
                  <a:schemeClr val="bg2">
                    <a:gamma/>
                    <a:tint val="81961"/>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046" name="Freeform 17"/>
            <p:cNvSpPr>
              <a:spLocks/>
            </p:cNvSpPr>
            <p:nvPr userDrawn="1"/>
          </p:nvSpPr>
          <p:spPr bwMode="hidden">
            <a:xfrm>
              <a:off x="0" y="2994"/>
              <a:ext cx="2723" cy="1091"/>
            </a:xfrm>
            <a:custGeom>
              <a:avLst/>
              <a:gdLst>
                <a:gd name="T0" fmla="*/ 2370 w 2723"/>
                <a:gd name="T1" fmla="*/ 72 h 1091"/>
                <a:gd name="T2" fmla="*/ 2597 w 2723"/>
                <a:gd name="T3" fmla="*/ 198 h 1091"/>
                <a:gd name="T4" fmla="*/ 2639 w 2723"/>
                <a:gd name="T5" fmla="*/ 276 h 1091"/>
                <a:gd name="T6" fmla="*/ 2453 w 2723"/>
                <a:gd name="T7" fmla="*/ 264 h 1091"/>
                <a:gd name="T8" fmla="*/ 2297 w 2723"/>
                <a:gd name="T9" fmla="*/ 204 h 1091"/>
                <a:gd name="T10" fmla="*/ 2112 w 2723"/>
                <a:gd name="T11" fmla="*/ 66 h 1091"/>
                <a:gd name="T12" fmla="*/ 2088 w 2723"/>
                <a:gd name="T13" fmla="*/ 72 h 1091"/>
                <a:gd name="T14" fmla="*/ 2106 w 2723"/>
                <a:gd name="T15" fmla="*/ 114 h 1091"/>
                <a:gd name="T16" fmla="*/ 2412 w 2723"/>
                <a:gd name="T17" fmla="*/ 552 h 1091"/>
                <a:gd name="T18" fmla="*/ 2279 w 2723"/>
                <a:gd name="T19" fmla="*/ 564 h 1091"/>
                <a:gd name="T20" fmla="*/ 2189 w 2723"/>
                <a:gd name="T21" fmla="*/ 492 h 1091"/>
                <a:gd name="T22" fmla="*/ 2058 w 2723"/>
                <a:gd name="T23" fmla="*/ 330 h 1091"/>
                <a:gd name="T24" fmla="*/ 1991 w 2723"/>
                <a:gd name="T25" fmla="*/ 234 h 1091"/>
                <a:gd name="T26" fmla="*/ 1949 w 2723"/>
                <a:gd name="T27" fmla="*/ 174 h 1091"/>
                <a:gd name="T28" fmla="*/ 1824 w 2723"/>
                <a:gd name="T29" fmla="*/ 132 h 1091"/>
                <a:gd name="T30" fmla="*/ 1794 w 2723"/>
                <a:gd name="T31" fmla="*/ 144 h 1091"/>
                <a:gd name="T32" fmla="*/ 1895 w 2723"/>
                <a:gd name="T33" fmla="*/ 222 h 1091"/>
                <a:gd name="T34" fmla="*/ 1943 w 2723"/>
                <a:gd name="T35" fmla="*/ 366 h 1091"/>
                <a:gd name="T36" fmla="*/ 2064 w 2723"/>
                <a:gd name="T37" fmla="*/ 630 h 1091"/>
                <a:gd name="T38" fmla="*/ 2052 w 2723"/>
                <a:gd name="T39" fmla="*/ 695 h 1091"/>
                <a:gd name="T40" fmla="*/ 1955 w 2723"/>
                <a:gd name="T41" fmla="*/ 683 h 1091"/>
                <a:gd name="T42" fmla="*/ 1913 w 2723"/>
                <a:gd name="T43" fmla="*/ 636 h 1091"/>
                <a:gd name="T44" fmla="*/ 1703 w 2723"/>
                <a:gd name="T45" fmla="*/ 312 h 1091"/>
                <a:gd name="T46" fmla="*/ 1637 w 2723"/>
                <a:gd name="T47" fmla="*/ 276 h 1091"/>
                <a:gd name="T48" fmla="*/ 1643 w 2723"/>
                <a:gd name="T49" fmla="*/ 318 h 1091"/>
                <a:gd name="T50" fmla="*/ 1673 w 2723"/>
                <a:gd name="T51" fmla="*/ 408 h 1091"/>
                <a:gd name="T52" fmla="*/ 1716 w 2723"/>
                <a:gd name="T53" fmla="*/ 779 h 1091"/>
                <a:gd name="T54" fmla="*/ 1691 w 2723"/>
                <a:gd name="T55" fmla="*/ 737 h 1091"/>
                <a:gd name="T56" fmla="*/ 1613 w 2723"/>
                <a:gd name="T57" fmla="*/ 582 h 1091"/>
                <a:gd name="T58" fmla="*/ 1494 w 2723"/>
                <a:gd name="T59" fmla="*/ 480 h 1091"/>
                <a:gd name="T60" fmla="*/ 1248 w 2723"/>
                <a:gd name="T61" fmla="*/ 528 h 1091"/>
                <a:gd name="T62" fmla="*/ 996 w 2723"/>
                <a:gd name="T63" fmla="*/ 630 h 1091"/>
                <a:gd name="T64" fmla="*/ 714 w 2723"/>
                <a:gd name="T65" fmla="*/ 534 h 1091"/>
                <a:gd name="T66" fmla="*/ 198 w 2723"/>
                <a:gd name="T67" fmla="*/ 288 h 1091"/>
                <a:gd name="T68" fmla="*/ 0 w 2723"/>
                <a:gd name="T69" fmla="*/ 460 h 1091"/>
                <a:gd name="T70" fmla="*/ 288 w 2723"/>
                <a:gd name="T71" fmla="*/ 570 h 1091"/>
                <a:gd name="T72" fmla="*/ 461 w 2723"/>
                <a:gd name="T73" fmla="*/ 654 h 1091"/>
                <a:gd name="T74" fmla="*/ 725 w 2723"/>
                <a:gd name="T75" fmla="*/ 755 h 1091"/>
                <a:gd name="T76" fmla="*/ 966 w 2723"/>
                <a:gd name="T77" fmla="*/ 791 h 1091"/>
                <a:gd name="T78" fmla="*/ 1176 w 2723"/>
                <a:gd name="T79" fmla="*/ 779 h 1091"/>
                <a:gd name="T80" fmla="*/ 1278 w 2723"/>
                <a:gd name="T81" fmla="*/ 791 h 1091"/>
                <a:gd name="T82" fmla="*/ 1404 w 2723"/>
                <a:gd name="T83" fmla="*/ 845 h 1091"/>
                <a:gd name="T84" fmla="*/ 1416 w 2723"/>
                <a:gd name="T85" fmla="*/ 887 h 1091"/>
                <a:gd name="T86" fmla="*/ 1361 w 2723"/>
                <a:gd name="T87" fmla="*/ 923 h 1091"/>
                <a:gd name="T88" fmla="*/ 1385 w 2723"/>
                <a:gd name="T89" fmla="*/ 1007 h 1091"/>
                <a:gd name="T90" fmla="*/ 1494 w 2723"/>
                <a:gd name="T91" fmla="*/ 1085 h 1091"/>
                <a:gd name="T92" fmla="*/ 1697 w 2723"/>
                <a:gd name="T93" fmla="*/ 1043 h 1091"/>
                <a:gd name="T94" fmla="*/ 1812 w 2723"/>
                <a:gd name="T95" fmla="*/ 989 h 1091"/>
                <a:gd name="T96" fmla="*/ 1973 w 2723"/>
                <a:gd name="T97" fmla="*/ 917 h 1091"/>
                <a:gd name="T98" fmla="*/ 2201 w 2723"/>
                <a:gd name="T99" fmla="*/ 899 h 1091"/>
                <a:gd name="T100" fmla="*/ 2364 w 2723"/>
                <a:gd name="T101" fmla="*/ 863 h 1091"/>
                <a:gd name="T102" fmla="*/ 2400 w 2723"/>
                <a:gd name="T103" fmla="*/ 743 h 1091"/>
                <a:gd name="T104" fmla="*/ 2471 w 2723"/>
                <a:gd name="T105" fmla="*/ 701 h 1091"/>
                <a:gd name="T106" fmla="*/ 2621 w 2723"/>
                <a:gd name="T107" fmla="*/ 504 h 1091"/>
                <a:gd name="T108" fmla="*/ 2693 w 2723"/>
                <a:gd name="T109" fmla="*/ 374 h 109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723" h="1091">
                  <a:moveTo>
                    <a:pt x="2723" y="299"/>
                  </a:moveTo>
                  <a:lnTo>
                    <a:pt x="2715" y="240"/>
                  </a:lnTo>
                  <a:lnTo>
                    <a:pt x="2656" y="195"/>
                  </a:lnTo>
                  <a:lnTo>
                    <a:pt x="2370" y="72"/>
                  </a:lnTo>
                  <a:lnTo>
                    <a:pt x="2303" y="54"/>
                  </a:lnTo>
                  <a:lnTo>
                    <a:pt x="2585" y="186"/>
                  </a:lnTo>
                  <a:lnTo>
                    <a:pt x="2591" y="192"/>
                  </a:lnTo>
                  <a:lnTo>
                    <a:pt x="2597" y="198"/>
                  </a:lnTo>
                  <a:lnTo>
                    <a:pt x="2621" y="228"/>
                  </a:lnTo>
                  <a:lnTo>
                    <a:pt x="2639" y="258"/>
                  </a:lnTo>
                  <a:lnTo>
                    <a:pt x="2646" y="270"/>
                  </a:lnTo>
                  <a:lnTo>
                    <a:pt x="2639" y="276"/>
                  </a:lnTo>
                  <a:lnTo>
                    <a:pt x="2603" y="282"/>
                  </a:lnTo>
                  <a:lnTo>
                    <a:pt x="2555" y="282"/>
                  </a:lnTo>
                  <a:lnTo>
                    <a:pt x="2507" y="276"/>
                  </a:lnTo>
                  <a:lnTo>
                    <a:pt x="2453" y="264"/>
                  </a:lnTo>
                  <a:lnTo>
                    <a:pt x="2394" y="246"/>
                  </a:lnTo>
                  <a:lnTo>
                    <a:pt x="2340" y="222"/>
                  </a:lnTo>
                  <a:lnTo>
                    <a:pt x="2321" y="216"/>
                  </a:lnTo>
                  <a:lnTo>
                    <a:pt x="2297" y="204"/>
                  </a:lnTo>
                  <a:lnTo>
                    <a:pt x="2171" y="126"/>
                  </a:lnTo>
                  <a:lnTo>
                    <a:pt x="2165" y="120"/>
                  </a:lnTo>
                  <a:lnTo>
                    <a:pt x="2154" y="102"/>
                  </a:lnTo>
                  <a:lnTo>
                    <a:pt x="2112" y="66"/>
                  </a:lnTo>
                  <a:lnTo>
                    <a:pt x="2064" y="24"/>
                  </a:lnTo>
                  <a:lnTo>
                    <a:pt x="2046" y="6"/>
                  </a:lnTo>
                  <a:lnTo>
                    <a:pt x="2034" y="0"/>
                  </a:lnTo>
                  <a:lnTo>
                    <a:pt x="2088" y="72"/>
                  </a:lnTo>
                  <a:lnTo>
                    <a:pt x="2106" y="108"/>
                  </a:lnTo>
                  <a:lnTo>
                    <a:pt x="2106" y="114"/>
                  </a:lnTo>
                  <a:lnTo>
                    <a:pt x="2112" y="114"/>
                  </a:lnTo>
                  <a:lnTo>
                    <a:pt x="2406" y="516"/>
                  </a:lnTo>
                  <a:lnTo>
                    <a:pt x="2412" y="534"/>
                  </a:lnTo>
                  <a:lnTo>
                    <a:pt x="2412" y="552"/>
                  </a:lnTo>
                  <a:lnTo>
                    <a:pt x="2394" y="576"/>
                  </a:lnTo>
                  <a:lnTo>
                    <a:pt x="2364" y="588"/>
                  </a:lnTo>
                  <a:lnTo>
                    <a:pt x="2321" y="588"/>
                  </a:lnTo>
                  <a:lnTo>
                    <a:pt x="2279" y="564"/>
                  </a:lnTo>
                  <a:lnTo>
                    <a:pt x="2237" y="534"/>
                  </a:lnTo>
                  <a:lnTo>
                    <a:pt x="2201" y="504"/>
                  </a:lnTo>
                  <a:lnTo>
                    <a:pt x="2195" y="498"/>
                  </a:lnTo>
                  <a:lnTo>
                    <a:pt x="2189" y="492"/>
                  </a:lnTo>
                  <a:lnTo>
                    <a:pt x="2171" y="462"/>
                  </a:lnTo>
                  <a:lnTo>
                    <a:pt x="2142" y="420"/>
                  </a:lnTo>
                  <a:lnTo>
                    <a:pt x="2100" y="378"/>
                  </a:lnTo>
                  <a:lnTo>
                    <a:pt x="2058" y="330"/>
                  </a:lnTo>
                  <a:lnTo>
                    <a:pt x="2040" y="318"/>
                  </a:lnTo>
                  <a:lnTo>
                    <a:pt x="2028" y="300"/>
                  </a:lnTo>
                  <a:lnTo>
                    <a:pt x="2009" y="264"/>
                  </a:lnTo>
                  <a:lnTo>
                    <a:pt x="1991" y="234"/>
                  </a:lnTo>
                  <a:lnTo>
                    <a:pt x="1985" y="210"/>
                  </a:lnTo>
                  <a:lnTo>
                    <a:pt x="1973" y="192"/>
                  </a:lnTo>
                  <a:lnTo>
                    <a:pt x="1967" y="180"/>
                  </a:lnTo>
                  <a:lnTo>
                    <a:pt x="1949" y="174"/>
                  </a:lnTo>
                  <a:lnTo>
                    <a:pt x="1907" y="156"/>
                  </a:lnTo>
                  <a:lnTo>
                    <a:pt x="1860" y="138"/>
                  </a:lnTo>
                  <a:lnTo>
                    <a:pt x="1836" y="132"/>
                  </a:lnTo>
                  <a:lnTo>
                    <a:pt x="1824" y="132"/>
                  </a:lnTo>
                  <a:lnTo>
                    <a:pt x="1806" y="132"/>
                  </a:lnTo>
                  <a:lnTo>
                    <a:pt x="1800" y="138"/>
                  </a:lnTo>
                  <a:lnTo>
                    <a:pt x="1794" y="144"/>
                  </a:lnTo>
                  <a:lnTo>
                    <a:pt x="1842" y="156"/>
                  </a:lnTo>
                  <a:lnTo>
                    <a:pt x="1872" y="180"/>
                  </a:lnTo>
                  <a:lnTo>
                    <a:pt x="1889" y="204"/>
                  </a:lnTo>
                  <a:lnTo>
                    <a:pt x="1895" y="222"/>
                  </a:lnTo>
                  <a:lnTo>
                    <a:pt x="1889" y="240"/>
                  </a:lnTo>
                  <a:lnTo>
                    <a:pt x="1901" y="270"/>
                  </a:lnTo>
                  <a:lnTo>
                    <a:pt x="1919" y="318"/>
                  </a:lnTo>
                  <a:lnTo>
                    <a:pt x="1943" y="366"/>
                  </a:lnTo>
                  <a:lnTo>
                    <a:pt x="1991" y="480"/>
                  </a:lnTo>
                  <a:lnTo>
                    <a:pt x="2021" y="534"/>
                  </a:lnTo>
                  <a:lnTo>
                    <a:pt x="2040" y="582"/>
                  </a:lnTo>
                  <a:lnTo>
                    <a:pt x="2064" y="630"/>
                  </a:lnTo>
                  <a:lnTo>
                    <a:pt x="2076" y="666"/>
                  </a:lnTo>
                  <a:lnTo>
                    <a:pt x="2082" y="683"/>
                  </a:lnTo>
                  <a:lnTo>
                    <a:pt x="2070" y="695"/>
                  </a:lnTo>
                  <a:lnTo>
                    <a:pt x="2052" y="695"/>
                  </a:lnTo>
                  <a:lnTo>
                    <a:pt x="2021" y="695"/>
                  </a:lnTo>
                  <a:lnTo>
                    <a:pt x="1997" y="695"/>
                  </a:lnTo>
                  <a:lnTo>
                    <a:pt x="1973" y="689"/>
                  </a:lnTo>
                  <a:lnTo>
                    <a:pt x="1955" y="683"/>
                  </a:lnTo>
                  <a:lnTo>
                    <a:pt x="1949" y="683"/>
                  </a:lnTo>
                  <a:lnTo>
                    <a:pt x="1949" y="677"/>
                  </a:lnTo>
                  <a:lnTo>
                    <a:pt x="1943" y="672"/>
                  </a:lnTo>
                  <a:lnTo>
                    <a:pt x="1913" y="636"/>
                  </a:lnTo>
                  <a:lnTo>
                    <a:pt x="1806" y="324"/>
                  </a:lnTo>
                  <a:lnTo>
                    <a:pt x="1776" y="330"/>
                  </a:lnTo>
                  <a:lnTo>
                    <a:pt x="1746" y="330"/>
                  </a:lnTo>
                  <a:lnTo>
                    <a:pt x="1703" y="312"/>
                  </a:lnTo>
                  <a:lnTo>
                    <a:pt x="1673" y="288"/>
                  </a:lnTo>
                  <a:lnTo>
                    <a:pt x="1667" y="276"/>
                  </a:lnTo>
                  <a:lnTo>
                    <a:pt x="1655" y="270"/>
                  </a:lnTo>
                  <a:lnTo>
                    <a:pt x="1637" y="276"/>
                  </a:lnTo>
                  <a:lnTo>
                    <a:pt x="1631" y="288"/>
                  </a:lnTo>
                  <a:lnTo>
                    <a:pt x="1625" y="306"/>
                  </a:lnTo>
                  <a:lnTo>
                    <a:pt x="1625" y="312"/>
                  </a:lnTo>
                  <a:lnTo>
                    <a:pt x="1643" y="318"/>
                  </a:lnTo>
                  <a:lnTo>
                    <a:pt x="1655" y="336"/>
                  </a:lnTo>
                  <a:lnTo>
                    <a:pt x="1667" y="366"/>
                  </a:lnTo>
                  <a:lnTo>
                    <a:pt x="1673" y="402"/>
                  </a:lnTo>
                  <a:lnTo>
                    <a:pt x="1673" y="408"/>
                  </a:lnTo>
                  <a:lnTo>
                    <a:pt x="1673" y="414"/>
                  </a:lnTo>
                  <a:lnTo>
                    <a:pt x="1716" y="761"/>
                  </a:lnTo>
                  <a:lnTo>
                    <a:pt x="1716" y="773"/>
                  </a:lnTo>
                  <a:lnTo>
                    <a:pt x="1716" y="779"/>
                  </a:lnTo>
                  <a:lnTo>
                    <a:pt x="1709" y="773"/>
                  </a:lnTo>
                  <a:lnTo>
                    <a:pt x="1703" y="755"/>
                  </a:lnTo>
                  <a:lnTo>
                    <a:pt x="1697" y="749"/>
                  </a:lnTo>
                  <a:lnTo>
                    <a:pt x="1691" y="737"/>
                  </a:lnTo>
                  <a:lnTo>
                    <a:pt x="1679" y="713"/>
                  </a:lnTo>
                  <a:lnTo>
                    <a:pt x="1661" y="672"/>
                  </a:lnTo>
                  <a:lnTo>
                    <a:pt x="1643" y="630"/>
                  </a:lnTo>
                  <a:lnTo>
                    <a:pt x="1613" y="582"/>
                  </a:lnTo>
                  <a:lnTo>
                    <a:pt x="1589" y="540"/>
                  </a:lnTo>
                  <a:lnTo>
                    <a:pt x="1560" y="510"/>
                  </a:lnTo>
                  <a:lnTo>
                    <a:pt x="1536" y="492"/>
                  </a:lnTo>
                  <a:lnTo>
                    <a:pt x="1494" y="480"/>
                  </a:lnTo>
                  <a:lnTo>
                    <a:pt x="1446" y="480"/>
                  </a:lnTo>
                  <a:lnTo>
                    <a:pt x="1397" y="486"/>
                  </a:lnTo>
                  <a:lnTo>
                    <a:pt x="1349" y="498"/>
                  </a:lnTo>
                  <a:lnTo>
                    <a:pt x="1248" y="528"/>
                  </a:lnTo>
                  <a:lnTo>
                    <a:pt x="1158" y="570"/>
                  </a:lnTo>
                  <a:lnTo>
                    <a:pt x="1104" y="600"/>
                  </a:lnTo>
                  <a:lnTo>
                    <a:pt x="1037" y="624"/>
                  </a:lnTo>
                  <a:lnTo>
                    <a:pt x="996" y="630"/>
                  </a:lnTo>
                  <a:lnTo>
                    <a:pt x="948" y="630"/>
                  </a:lnTo>
                  <a:lnTo>
                    <a:pt x="900" y="618"/>
                  </a:lnTo>
                  <a:lnTo>
                    <a:pt x="840" y="588"/>
                  </a:lnTo>
                  <a:lnTo>
                    <a:pt x="714" y="534"/>
                  </a:lnTo>
                  <a:lnTo>
                    <a:pt x="582" y="474"/>
                  </a:lnTo>
                  <a:lnTo>
                    <a:pt x="443" y="408"/>
                  </a:lnTo>
                  <a:lnTo>
                    <a:pt x="318" y="348"/>
                  </a:lnTo>
                  <a:lnTo>
                    <a:pt x="198" y="288"/>
                  </a:lnTo>
                  <a:lnTo>
                    <a:pt x="149" y="264"/>
                  </a:lnTo>
                  <a:lnTo>
                    <a:pt x="102" y="240"/>
                  </a:lnTo>
                  <a:lnTo>
                    <a:pt x="0" y="187"/>
                  </a:lnTo>
                  <a:lnTo>
                    <a:pt x="0" y="460"/>
                  </a:lnTo>
                  <a:lnTo>
                    <a:pt x="36" y="474"/>
                  </a:lnTo>
                  <a:lnTo>
                    <a:pt x="149" y="516"/>
                  </a:lnTo>
                  <a:lnTo>
                    <a:pt x="216" y="540"/>
                  </a:lnTo>
                  <a:lnTo>
                    <a:pt x="288" y="570"/>
                  </a:lnTo>
                  <a:lnTo>
                    <a:pt x="348" y="594"/>
                  </a:lnTo>
                  <a:lnTo>
                    <a:pt x="396" y="618"/>
                  </a:lnTo>
                  <a:lnTo>
                    <a:pt x="432" y="636"/>
                  </a:lnTo>
                  <a:lnTo>
                    <a:pt x="461" y="654"/>
                  </a:lnTo>
                  <a:lnTo>
                    <a:pt x="504" y="672"/>
                  </a:lnTo>
                  <a:lnTo>
                    <a:pt x="588" y="707"/>
                  </a:lnTo>
                  <a:lnTo>
                    <a:pt x="684" y="743"/>
                  </a:lnTo>
                  <a:lnTo>
                    <a:pt x="725" y="755"/>
                  </a:lnTo>
                  <a:lnTo>
                    <a:pt x="761" y="767"/>
                  </a:lnTo>
                  <a:lnTo>
                    <a:pt x="828" y="779"/>
                  </a:lnTo>
                  <a:lnTo>
                    <a:pt x="894" y="785"/>
                  </a:lnTo>
                  <a:lnTo>
                    <a:pt x="966" y="791"/>
                  </a:lnTo>
                  <a:lnTo>
                    <a:pt x="1031" y="791"/>
                  </a:lnTo>
                  <a:lnTo>
                    <a:pt x="1092" y="785"/>
                  </a:lnTo>
                  <a:lnTo>
                    <a:pt x="1146" y="785"/>
                  </a:lnTo>
                  <a:lnTo>
                    <a:pt x="1176" y="779"/>
                  </a:lnTo>
                  <a:lnTo>
                    <a:pt x="1188" y="779"/>
                  </a:lnTo>
                  <a:lnTo>
                    <a:pt x="1236" y="785"/>
                  </a:lnTo>
                  <a:lnTo>
                    <a:pt x="1278" y="791"/>
                  </a:lnTo>
                  <a:lnTo>
                    <a:pt x="1307" y="803"/>
                  </a:lnTo>
                  <a:lnTo>
                    <a:pt x="1337" y="809"/>
                  </a:lnTo>
                  <a:lnTo>
                    <a:pt x="1379" y="827"/>
                  </a:lnTo>
                  <a:lnTo>
                    <a:pt x="1404" y="845"/>
                  </a:lnTo>
                  <a:lnTo>
                    <a:pt x="1416" y="863"/>
                  </a:lnTo>
                  <a:lnTo>
                    <a:pt x="1416" y="875"/>
                  </a:lnTo>
                  <a:lnTo>
                    <a:pt x="1416" y="881"/>
                  </a:lnTo>
                  <a:lnTo>
                    <a:pt x="1416" y="887"/>
                  </a:lnTo>
                  <a:lnTo>
                    <a:pt x="1410" y="887"/>
                  </a:lnTo>
                  <a:lnTo>
                    <a:pt x="1397" y="893"/>
                  </a:lnTo>
                  <a:lnTo>
                    <a:pt x="1379" y="905"/>
                  </a:lnTo>
                  <a:lnTo>
                    <a:pt x="1361" y="923"/>
                  </a:lnTo>
                  <a:lnTo>
                    <a:pt x="1355" y="941"/>
                  </a:lnTo>
                  <a:lnTo>
                    <a:pt x="1361" y="971"/>
                  </a:lnTo>
                  <a:lnTo>
                    <a:pt x="1367" y="989"/>
                  </a:lnTo>
                  <a:lnTo>
                    <a:pt x="1385" y="1007"/>
                  </a:lnTo>
                  <a:lnTo>
                    <a:pt x="1404" y="1025"/>
                  </a:lnTo>
                  <a:lnTo>
                    <a:pt x="1434" y="1049"/>
                  </a:lnTo>
                  <a:lnTo>
                    <a:pt x="1464" y="1067"/>
                  </a:lnTo>
                  <a:lnTo>
                    <a:pt x="1494" y="1085"/>
                  </a:lnTo>
                  <a:lnTo>
                    <a:pt x="1554" y="1091"/>
                  </a:lnTo>
                  <a:lnTo>
                    <a:pt x="1607" y="1085"/>
                  </a:lnTo>
                  <a:lnTo>
                    <a:pt x="1661" y="1067"/>
                  </a:lnTo>
                  <a:lnTo>
                    <a:pt x="1697" y="1043"/>
                  </a:lnTo>
                  <a:lnTo>
                    <a:pt x="1734" y="1019"/>
                  </a:lnTo>
                  <a:lnTo>
                    <a:pt x="1752" y="995"/>
                  </a:lnTo>
                  <a:lnTo>
                    <a:pt x="1758" y="989"/>
                  </a:lnTo>
                  <a:lnTo>
                    <a:pt x="1812" y="989"/>
                  </a:lnTo>
                  <a:lnTo>
                    <a:pt x="1860" y="983"/>
                  </a:lnTo>
                  <a:lnTo>
                    <a:pt x="1907" y="965"/>
                  </a:lnTo>
                  <a:lnTo>
                    <a:pt x="1943" y="941"/>
                  </a:lnTo>
                  <a:lnTo>
                    <a:pt x="1973" y="917"/>
                  </a:lnTo>
                  <a:lnTo>
                    <a:pt x="2003" y="899"/>
                  </a:lnTo>
                  <a:lnTo>
                    <a:pt x="2015" y="881"/>
                  </a:lnTo>
                  <a:lnTo>
                    <a:pt x="2021" y="875"/>
                  </a:lnTo>
                  <a:lnTo>
                    <a:pt x="2201" y="899"/>
                  </a:lnTo>
                  <a:lnTo>
                    <a:pt x="2243" y="905"/>
                  </a:lnTo>
                  <a:lnTo>
                    <a:pt x="2273" y="899"/>
                  </a:lnTo>
                  <a:lnTo>
                    <a:pt x="2327" y="887"/>
                  </a:lnTo>
                  <a:lnTo>
                    <a:pt x="2364" y="863"/>
                  </a:lnTo>
                  <a:lnTo>
                    <a:pt x="2388" y="827"/>
                  </a:lnTo>
                  <a:lnTo>
                    <a:pt x="2400" y="797"/>
                  </a:lnTo>
                  <a:lnTo>
                    <a:pt x="2400" y="767"/>
                  </a:lnTo>
                  <a:lnTo>
                    <a:pt x="2400" y="743"/>
                  </a:lnTo>
                  <a:lnTo>
                    <a:pt x="2400" y="737"/>
                  </a:lnTo>
                  <a:lnTo>
                    <a:pt x="2418" y="737"/>
                  </a:lnTo>
                  <a:lnTo>
                    <a:pt x="2436" y="731"/>
                  </a:lnTo>
                  <a:lnTo>
                    <a:pt x="2471" y="701"/>
                  </a:lnTo>
                  <a:lnTo>
                    <a:pt x="2513" y="660"/>
                  </a:lnTo>
                  <a:lnTo>
                    <a:pt x="2555" y="606"/>
                  </a:lnTo>
                  <a:lnTo>
                    <a:pt x="2591" y="552"/>
                  </a:lnTo>
                  <a:lnTo>
                    <a:pt x="2621" y="504"/>
                  </a:lnTo>
                  <a:lnTo>
                    <a:pt x="2639" y="468"/>
                  </a:lnTo>
                  <a:lnTo>
                    <a:pt x="2646" y="462"/>
                  </a:lnTo>
                  <a:lnTo>
                    <a:pt x="2646" y="456"/>
                  </a:lnTo>
                  <a:lnTo>
                    <a:pt x="2693" y="374"/>
                  </a:lnTo>
                  <a:lnTo>
                    <a:pt x="2723" y="299"/>
                  </a:lnTo>
                  <a:close/>
                </a:path>
              </a:pathLst>
            </a:custGeom>
            <a:solidFill>
              <a:schemeClr val="bg1"/>
            </a:soli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en-US"/>
            </a:p>
          </p:txBody>
        </p:sp>
      </p:grpSp>
      <p:sp>
        <p:nvSpPr>
          <p:cNvPr id="61458" name="Rectangle 18"/>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61459" name="Rectangle 19"/>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61460" name="Rectangle 20"/>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lvl1pPr>
          </a:lstStyle>
          <a:p>
            <a:pPr>
              <a:defRPr/>
            </a:pPr>
            <a:endParaRPr lang="en-US"/>
          </a:p>
        </p:txBody>
      </p:sp>
      <p:sp>
        <p:nvSpPr>
          <p:cNvPr id="61461" name="Rectangle 21"/>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F04EFDE9-F25E-4216-BDED-ED2897E640B0}" type="slidenum">
              <a:rPr lang="en-US"/>
              <a:pPr>
                <a:defRPr/>
              </a:pPr>
              <a:t>‹#›</a:t>
            </a:fld>
            <a:endParaRPr lang="en-US"/>
          </a:p>
        </p:txBody>
      </p:sp>
      <p:sp>
        <p:nvSpPr>
          <p:cNvPr id="61462" name="Rectangle 22"/>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802" r:id="rId1"/>
    <p:sldLayoutId id="2147483790" r:id="rId2"/>
    <p:sldLayoutId id="2147483791" r:id="rId3"/>
    <p:sldLayoutId id="2147483792" r:id="rId4"/>
    <p:sldLayoutId id="2147483793" r:id="rId5"/>
    <p:sldLayoutId id="2147483794" r:id="rId6"/>
    <p:sldLayoutId id="2147483795" r:id="rId7"/>
    <p:sldLayoutId id="2147483796" r:id="rId8"/>
    <p:sldLayoutId id="2147483797" r:id="rId9"/>
    <p:sldLayoutId id="2147483798" r:id="rId10"/>
    <p:sldLayoutId id="2147483799" r:id="rId11"/>
    <p:sldLayoutId id="2147483800" r:id="rId12"/>
    <p:sldLayoutId id="2147483801" r:id="rId13"/>
  </p:sldLayoutIdLst>
  <p:timing>
    <p:tnLst>
      <p:par>
        <p:cTn id="1" dur="indefinite" restart="never" nodeType="tmRoot"/>
      </p:par>
    </p:tnLst>
  </p:timing>
  <p:hf hdr="0" ftr="0" dt="0"/>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9pPr>
    </p:titleStyle>
    <p:bodyStyle>
      <a:lvl1pPr marL="342900" indent="-342900" algn="l" rtl="0" eaLnBrk="0" fontAlgn="base" hangingPunct="0">
        <a:spcBef>
          <a:spcPct val="20000"/>
        </a:spcBef>
        <a:spcAft>
          <a:spcPct val="0"/>
        </a:spcAft>
        <a:buClr>
          <a:schemeClr val="hlink"/>
        </a:buClr>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tx2"/>
        </a:buClr>
        <a:buChar char="•"/>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2"/>
          <p:cNvSpPr>
            <a:spLocks noGrp="1" noChangeArrowheads="1"/>
          </p:cNvSpPr>
          <p:nvPr>
            <p:ph type="ctrTitle" sz="quarter"/>
          </p:nvPr>
        </p:nvSpPr>
        <p:spPr>
          <a:xfrm>
            <a:off x="381000" y="1435967"/>
            <a:ext cx="8458200" cy="2117725"/>
          </a:xfrm>
        </p:spPr>
        <p:txBody>
          <a:bodyPr/>
          <a:lstStyle/>
          <a:p>
            <a:pPr eaLnBrk="1" hangingPunct="1">
              <a:defRPr/>
            </a:pPr>
            <a:r>
              <a:rPr lang="en-US" sz="3600" dirty="0" smtClean="0">
                <a:solidFill>
                  <a:schemeClr val="tx1"/>
                </a:solidFill>
              </a:rPr>
              <a:t>The Efficacy of </a:t>
            </a:r>
            <a:br>
              <a:rPr lang="en-US" sz="3600" dirty="0" smtClean="0">
                <a:solidFill>
                  <a:schemeClr val="tx1"/>
                </a:solidFill>
              </a:rPr>
            </a:br>
            <a:r>
              <a:rPr lang="en-US" sz="3600" dirty="0" smtClean="0">
                <a:solidFill>
                  <a:srgbClr val="FFFF00"/>
                </a:solidFill>
              </a:rPr>
              <a:t>Cognitive Motivational Behavior Therapy </a:t>
            </a:r>
            <a:r>
              <a:rPr lang="en-US" sz="3600" dirty="0" smtClean="0">
                <a:solidFill>
                  <a:schemeClr val="tx1"/>
                </a:solidFill>
              </a:rPr>
              <a:t/>
            </a:r>
            <a:br>
              <a:rPr lang="en-US" sz="3600" dirty="0" smtClean="0">
                <a:solidFill>
                  <a:schemeClr val="tx1"/>
                </a:solidFill>
              </a:rPr>
            </a:br>
            <a:r>
              <a:rPr lang="en-US" sz="3600" dirty="0" smtClean="0">
                <a:solidFill>
                  <a:schemeClr val="tx1"/>
                </a:solidFill>
              </a:rPr>
              <a:t>for Gambling Disorder</a:t>
            </a:r>
            <a:br>
              <a:rPr lang="en-US" sz="3600" dirty="0" smtClean="0">
                <a:solidFill>
                  <a:schemeClr val="tx1"/>
                </a:solidFill>
              </a:rPr>
            </a:br>
            <a:endParaRPr lang="en-US" sz="3600" dirty="0" smtClean="0">
              <a:solidFill>
                <a:schemeClr val="tx1"/>
              </a:solidFill>
            </a:endParaRPr>
          </a:p>
        </p:txBody>
      </p:sp>
      <p:sp>
        <p:nvSpPr>
          <p:cNvPr id="2051" name="Rectangle 3"/>
          <p:cNvSpPr>
            <a:spLocks noGrp="1" noChangeArrowheads="1"/>
          </p:cNvSpPr>
          <p:nvPr>
            <p:ph type="subTitle" sz="quarter" idx="1"/>
          </p:nvPr>
        </p:nvSpPr>
        <p:spPr>
          <a:xfrm>
            <a:off x="1752600" y="3733800"/>
            <a:ext cx="7086600" cy="2590800"/>
          </a:xfrm>
        </p:spPr>
        <p:txBody>
          <a:bodyPr/>
          <a:lstStyle/>
          <a:p>
            <a:pPr marL="969963" indent="-969963" algn="l" eaLnBrk="1" hangingPunct="1">
              <a:spcBef>
                <a:spcPts val="0"/>
              </a:spcBef>
              <a:defRPr/>
            </a:pPr>
            <a:r>
              <a:rPr lang="en-US" b="1" dirty="0" smtClean="0"/>
              <a:t>	</a:t>
            </a:r>
            <a:r>
              <a:rPr lang="en-US" sz="2800" b="1" dirty="0" smtClean="0"/>
              <a:t>Edelgard Wulfert, Ph.D. </a:t>
            </a:r>
          </a:p>
          <a:p>
            <a:pPr marL="969963" indent="-969963" algn="l" eaLnBrk="1" hangingPunct="1">
              <a:spcBef>
                <a:spcPts val="0"/>
              </a:spcBef>
              <a:defRPr/>
            </a:pPr>
            <a:r>
              <a:rPr lang="en-US" sz="2800" b="1" dirty="0" smtClean="0"/>
              <a:t>State University of New York at Albany</a:t>
            </a:r>
          </a:p>
          <a:p>
            <a:pPr marL="969963" indent="-969963" algn="l" eaLnBrk="1" hangingPunct="1">
              <a:spcBef>
                <a:spcPts val="0"/>
              </a:spcBef>
              <a:defRPr/>
            </a:pPr>
            <a:endParaRPr lang="en-US" sz="2800" b="1" dirty="0"/>
          </a:p>
          <a:p>
            <a:pPr marL="969963" indent="-969963" algn="l" eaLnBrk="1" hangingPunct="1">
              <a:spcBef>
                <a:spcPts val="0"/>
              </a:spcBef>
              <a:defRPr/>
            </a:pPr>
            <a:r>
              <a:rPr lang="en-US" sz="1600" b="1" dirty="0" smtClean="0"/>
              <a:t>			</a:t>
            </a:r>
          </a:p>
          <a:p>
            <a:pPr marL="969963" indent="-969963" algn="l" eaLnBrk="1" hangingPunct="1">
              <a:spcBef>
                <a:spcPts val="0"/>
              </a:spcBef>
              <a:defRPr/>
            </a:pPr>
            <a:endParaRPr lang="en-US" sz="1600" b="1" dirty="0"/>
          </a:p>
          <a:p>
            <a:pPr marL="969963" indent="-969963" algn="l" eaLnBrk="1" hangingPunct="1">
              <a:spcBef>
                <a:spcPts val="0"/>
              </a:spcBef>
              <a:defRPr/>
            </a:pPr>
            <a:endParaRPr lang="en-US" sz="1600" b="1" dirty="0" smtClean="0"/>
          </a:p>
          <a:p>
            <a:pPr marL="969963" indent="-969963" algn="l" eaLnBrk="1" hangingPunct="1">
              <a:spcBef>
                <a:spcPts val="0"/>
              </a:spcBef>
              <a:defRPr/>
            </a:pPr>
            <a:r>
              <a:rPr lang="en-US" sz="1600" b="1" dirty="0"/>
              <a:t>	</a:t>
            </a:r>
            <a:r>
              <a:rPr lang="en-US" sz="1600" b="1" dirty="0" smtClean="0"/>
              <a:t>		  11-16-2017 (10:45-11:45am – Salon E)</a:t>
            </a:r>
            <a:r>
              <a:rPr lang="en-US" sz="2800" b="1" dirty="0" smtClean="0"/>
              <a:t> </a:t>
            </a:r>
          </a:p>
        </p:txBody>
      </p:sp>
      <p:sp>
        <p:nvSpPr>
          <p:cNvPr id="2" name="Slide Number Placeholder 1"/>
          <p:cNvSpPr>
            <a:spLocks noGrp="1"/>
          </p:cNvSpPr>
          <p:nvPr>
            <p:ph type="sldNum" sz="quarter" idx="12"/>
          </p:nvPr>
        </p:nvSpPr>
        <p:spPr/>
        <p:txBody>
          <a:bodyPr/>
          <a:lstStyle/>
          <a:p>
            <a:pPr>
              <a:defRPr/>
            </a:pPr>
            <a:fld id="{0AF7F0E3-D308-40C0-987B-637BE2E611BC}" type="slidenum">
              <a:rPr lang="en-US" smtClean="0"/>
              <a:pPr>
                <a:defRPr/>
              </a:pPr>
              <a:t>1</a:t>
            </a:fld>
            <a:endParaRPr 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pPr eaLnBrk="1" hangingPunct="1">
              <a:defRPr/>
            </a:pPr>
            <a:r>
              <a:rPr lang="en-US" sz="4800" dirty="0" smtClean="0"/>
              <a:t>Aims of CMBT</a:t>
            </a:r>
          </a:p>
        </p:txBody>
      </p:sp>
      <p:sp>
        <p:nvSpPr>
          <p:cNvPr id="95235" name="Rectangle 3"/>
          <p:cNvSpPr>
            <a:spLocks noGrp="1" noChangeArrowheads="1"/>
          </p:cNvSpPr>
          <p:nvPr>
            <p:ph idx="1"/>
          </p:nvPr>
        </p:nvSpPr>
        <p:spPr>
          <a:xfrm>
            <a:off x="457200" y="1447800"/>
            <a:ext cx="8686800" cy="4876800"/>
          </a:xfrm>
        </p:spPr>
        <p:txBody>
          <a:bodyPr/>
          <a:lstStyle/>
          <a:p>
            <a:pPr marL="457200" lvl="1" indent="-457200" eaLnBrk="1" hangingPunct="1">
              <a:spcBef>
                <a:spcPts val="600"/>
              </a:spcBef>
              <a:buFont typeface="Arial" pitchFamily="34" charset="0"/>
              <a:buChar char="•"/>
              <a:defRPr/>
            </a:pPr>
            <a:r>
              <a:rPr lang="en-US" sz="3200" b="1" dirty="0" smtClean="0"/>
              <a:t>Generate </a:t>
            </a:r>
            <a:r>
              <a:rPr lang="en-US" sz="3200" b="1" dirty="0" smtClean="0">
                <a:solidFill>
                  <a:srgbClr val="FFFF00"/>
                </a:solidFill>
              </a:rPr>
              <a:t>motivation</a:t>
            </a:r>
            <a:r>
              <a:rPr lang="en-US" sz="3200" b="1" dirty="0" smtClean="0"/>
              <a:t> to stay in treatment </a:t>
            </a:r>
            <a:r>
              <a:rPr lang="en-US" sz="3200" dirty="0" smtClean="0"/>
              <a:t>	(ambivalence </a:t>
            </a:r>
            <a:r>
              <a:rPr lang="en-US" sz="2400" dirty="0" smtClean="0">
                <a:sym typeface="Wingdings" panose="05000000000000000000" pitchFamily="2" charset="2"/>
              </a:rPr>
              <a:t></a:t>
            </a:r>
            <a:r>
              <a:rPr lang="en-US" sz="3200" dirty="0" smtClean="0">
                <a:sym typeface="Wingdings" panose="05000000000000000000" pitchFamily="2" charset="2"/>
              </a:rPr>
              <a:t> </a:t>
            </a:r>
            <a:r>
              <a:rPr lang="en-US" sz="3200" dirty="0" smtClean="0"/>
              <a:t>drop-out)</a:t>
            </a:r>
          </a:p>
          <a:p>
            <a:pPr marL="457200" lvl="1" indent="-457200" eaLnBrk="1" hangingPunct="1">
              <a:spcBef>
                <a:spcPts val="1800"/>
              </a:spcBef>
              <a:buFont typeface="Arial" pitchFamily="34" charset="0"/>
              <a:buChar char="•"/>
              <a:defRPr/>
            </a:pPr>
            <a:r>
              <a:rPr lang="en-US" sz="3200" b="1" dirty="0" smtClean="0"/>
              <a:t>Correct </a:t>
            </a:r>
            <a:r>
              <a:rPr lang="en-US" sz="3200" b="1" dirty="0" smtClean="0">
                <a:solidFill>
                  <a:srgbClr val="FFFF00"/>
                </a:solidFill>
              </a:rPr>
              <a:t>cognitive distortions </a:t>
            </a:r>
            <a:r>
              <a:rPr lang="en-US" sz="3200" dirty="0" smtClean="0"/>
              <a:t>			 	(cognitions </a:t>
            </a:r>
            <a:r>
              <a:rPr lang="en-US" sz="2400" dirty="0" smtClean="0">
                <a:sym typeface="Wingdings" panose="05000000000000000000" pitchFamily="2" charset="2"/>
              </a:rPr>
              <a:t> </a:t>
            </a:r>
            <a:r>
              <a:rPr lang="en-US" sz="3200" dirty="0" smtClean="0">
                <a:sym typeface="Wingdings" panose="05000000000000000000" pitchFamily="2" charset="2"/>
              </a:rPr>
              <a:t>behavior; magical solutions)</a:t>
            </a:r>
            <a:endParaRPr lang="en-US" dirty="0" smtClean="0">
              <a:solidFill>
                <a:srgbClr val="FFFF00"/>
              </a:solidFill>
            </a:endParaRPr>
          </a:p>
          <a:p>
            <a:pPr marL="457200" lvl="1" indent="-457200" eaLnBrk="1" hangingPunct="1">
              <a:spcBef>
                <a:spcPts val="1800"/>
              </a:spcBef>
              <a:buFont typeface="Arial" pitchFamily="34" charset="0"/>
              <a:buChar char="•"/>
              <a:defRPr/>
            </a:pPr>
            <a:r>
              <a:rPr lang="en-US" sz="3200" b="1" dirty="0" smtClean="0"/>
              <a:t>Teach </a:t>
            </a:r>
            <a:r>
              <a:rPr lang="en-US" sz="3200" b="1" dirty="0" smtClean="0">
                <a:solidFill>
                  <a:srgbClr val="FFFF00"/>
                </a:solidFill>
              </a:rPr>
              <a:t>behavioral skills </a:t>
            </a:r>
            <a:r>
              <a:rPr lang="en-US" sz="3200" dirty="0" smtClean="0">
                <a:solidFill>
                  <a:srgbClr val="FFFF00"/>
                </a:solidFill>
              </a:rPr>
              <a:t>				</a:t>
            </a:r>
            <a:r>
              <a:rPr lang="en-US" dirty="0" smtClean="0"/>
              <a:t> 	</a:t>
            </a:r>
            <a:r>
              <a:rPr lang="en-US" sz="3200" dirty="0" smtClean="0"/>
              <a:t>(coping &amp; problem solving skills)</a:t>
            </a:r>
          </a:p>
          <a:p>
            <a:pPr marL="457200" lvl="1" indent="-457200" eaLnBrk="1" hangingPunct="1">
              <a:spcBef>
                <a:spcPts val="1800"/>
              </a:spcBef>
              <a:buFont typeface="Arial" pitchFamily="34" charset="0"/>
              <a:buChar char="•"/>
              <a:defRPr/>
            </a:pPr>
            <a:r>
              <a:rPr lang="en-US" sz="3200" b="1" dirty="0" smtClean="0"/>
              <a:t>Develop a </a:t>
            </a:r>
            <a:r>
              <a:rPr lang="en-US" sz="3200" b="1" dirty="0" smtClean="0">
                <a:solidFill>
                  <a:srgbClr val="FFFF00"/>
                </a:solidFill>
              </a:rPr>
              <a:t>relapse prevention </a:t>
            </a:r>
            <a:r>
              <a:rPr lang="en-US" sz="3200" b="1" dirty="0" smtClean="0"/>
              <a:t>plan </a:t>
            </a:r>
          </a:p>
          <a:p>
            <a:pPr marL="400050" lvl="2" indent="0" eaLnBrk="1" hangingPunct="1">
              <a:spcBef>
                <a:spcPts val="0"/>
              </a:spcBef>
              <a:buNone/>
              <a:defRPr/>
            </a:pPr>
            <a:r>
              <a:rPr lang="en-US" sz="3200" dirty="0" smtClean="0"/>
              <a:t>	(lapse vs. relapse)</a:t>
            </a:r>
          </a:p>
          <a:p>
            <a:pPr marL="457200" lvl="1" indent="0" eaLnBrk="1" hangingPunct="1">
              <a:buNone/>
              <a:defRPr/>
            </a:pPr>
            <a:endParaRPr lang="en-US" sz="3200" dirty="0" smtClean="0"/>
          </a:p>
        </p:txBody>
      </p:sp>
      <p:sp>
        <p:nvSpPr>
          <p:cNvPr id="2" name="Slide Number Placeholder 1"/>
          <p:cNvSpPr>
            <a:spLocks noGrp="1"/>
          </p:cNvSpPr>
          <p:nvPr>
            <p:ph type="sldNum" sz="quarter" idx="12"/>
          </p:nvPr>
        </p:nvSpPr>
        <p:spPr/>
        <p:txBody>
          <a:bodyPr/>
          <a:lstStyle/>
          <a:p>
            <a:pPr>
              <a:defRPr/>
            </a:pPr>
            <a:fld id="{3E9C7943-02D1-406F-A579-0426210B7EF0}" type="slidenum">
              <a:rPr lang="en-US" smtClean="0"/>
              <a:pPr>
                <a:defRPr/>
              </a:pPr>
              <a:t>10</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5235">
                                            <p:txEl>
                                              <p:pRg st="1" end="1"/>
                                            </p:txEl>
                                          </p:spTgt>
                                        </p:tgtEl>
                                        <p:attrNameLst>
                                          <p:attrName>style.visibility</p:attrName>
                                        </p:attrNameLst>
                                      </p:cBhvr>
                                      <p:to>
                                        <p:strVal val="visible"/>
                                      </p:to>
                                    </p:set>
                                    <p:anim calcmode="lin" valueType="num">
                                      <p:cBhvr additive="base">
                                        <p:cTn id="7" dur="500" fill="hold"/>
                                        <p:tgtEl>
                                          <p:spTgt spid="9523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523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5235">
                                            <p:txEl>
                                              <p:pRg st="2" end="2"/>
                                            </p:txEl>
                                          </p:spTgt>
                                        </p:tgtEl>
                                        <p:attrNameLst>
                                          <p:attrName>style.visibility</p:attrName>
                                        </p:attrNameLst>
                                      </p:cBhvr>
                                      <p:to>
                                        <p:strVal val="visible"/>
                                      </p:to>
                                    </p:set>
                                    <p:anim calcmode="lin" valueType="num">
                                      <p:cBhvr additive="base">
                                        <p:cTn id="13" dur="500" fill="hold"/>
                                        <p:tgtEl>
                                          <p:spTgt spid="9523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523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5235">
                                            <p:txEl>
                                              <p:pRg st="3" end="3"/>
                                            </p:txEl>
                                          </p:spTgt>
                                        </p:tgtEl>
                                        <p:attrNameLst>
                                          <p:attrName>style.visibility</p:attrName>
                                        </p:attrNameLst>
                                      </p:cBhvr>
                                      <p:to>
                                        <p:strVal val="visible"/>
                                      </p:to>
                                    </p:set>
                                    <p:anim calcmode="lin" valueType="num">
                                      <p:cBhvr additive="base">
                                        <p:cTn id="19" dur="500" fill="hold"/>
                                        <p:tgtEl>
                                          <p:spTgt spid="9523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5235">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95235">
                                            <p:txEl>
                                              <p:pRg st="4" end="4"/>
                                            </p:txEl>
                                          </p:spTgt>
                                        </p:tgtEl>
                                        <p:attrNameLst>
                                          <p:attrName>style.visibility</p:attrName>
                                        </p:attrNameLst>
                                      </p:cBhvr>
                                      <p:to>
                                        <p:strVal val="visible"/>
                                      </p:to>
                                    </p:set>
                                    <p:anim calcmode="lin" valueType="num">
                                      <p:cBhvr additive="base">
                                        <p:cTn id="23" dur="500" fill="hold"/>
                                        <p:tgtEl>
                                          <p:spTgt spid="95235">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9523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 Treatment Component</a:t>
            </a:r>
            <a:endParaRPr lang="en-US" dirty="0"/>
          </a:p>
        </p:txBody>
      </p:sp>
      <p:sp>
        <p:nvSpPr>
          <p:cNvPr id="3" name="Content Placeholder 2"/>
          <p:cNvSpPr>
            <a:spLocks noGrp="1"/>
          </p:cNvSpPr>
          <p:nvPr>
            <p:ph idx="1"/>
          </p:nvPr>
        </p:nvSpPr>
        <p:spPr/>
        <p:txBody>
          <a:bodyPr/>
          <a:lstStyle/>
          <a:p>
            <a:pPr eaLnBrk="1" hangingPunct="1">
              <a:defRPr/>
            </a:pPr>
            <a:r>
              <a:rPr lang="en-US" sz="3600" b="1" dirty="0" smtClean="0"/>
              <a:t>Motivational Interviewing</a:t>
            </a:r>
          </a:p>
          <a:p>
            <a:pPr marL="858838" lvl="1" indent="-401638" eaLnBrk="1" hangingPunct="1">
              <a:spcBef>
                <a:spcPts val="1800"/>
              </a:spcBef>
              <a:buFont typeface="Courier New" pitchFamily="49" charset="0"/>
              <a:buChar char="o"/>
              <a:defRPr/>
            </a:pPr>
            <a:r>
              <a:rPr lang="en-US" sz="3200" b="1" dirty="0" smtClean="0"/>
              <a:t>Client-centered counseling style:</a:t>
            </a:r>
          </a:p>
          <a:p>
            <a:pPr marL="1149350" lvl="2" indent="-290513" eaLnBrk="1" hangingPunct="1">
              <a:buFont typeface="Courier New" pitchFamily="49" charset="0"/>
              <a:buChar char="o"/>
              <a:defRPr/>
            </a:pPr>
            <a:r>
              <a:rPr lang="en-US" sz="3200" b="1" dirty="0" smtClean="0"/>
              <a:t>Collaborative</a:t>
            </a:r>
          </a:p>
          <a:p>
            <a:pPr marL="1149350" lvl="2" indent="-290513" eaLnBrk="1" hangingPunct="1">
              <a:spcBef>
                <a:spcPts val="300"/>
              </a:spcBef>
              <a:buFont typeface="Courier New" pitchFamily="49" charset="0"/>
              <a:buChar char="o"/>
              <a:defRPr/>
            </a:pPr>
            <a:r>
              <a:rPr lang="en-US" sz="3200" b="1" dirty="0" smtClean="0"/>
              <a:t>Non-judgmental</a:t>
            </a:r>
          </a:p>
          <a:p>
            <a:pPr marL="1149350" lvl="2" indent="-290513" eaLnBrk="1" hangingPunct="1">
              <a:spcBef>
                <a:spcPts val="300"/>
              </a:spcBef>
              <a:buFont typeface="Courier New" pitchFamily="49" charset="0"/>
              <a:buChar char="o"/>
              <a:defRPr/>
            </a:pPr>
            <a:r>
              <a:rPr lang="en-US" sz="3200" b="1" dirty="0" smtClean="0"/>
              <a:t>Evocative (directive)</a:t>
            </a:r>
            <a:endParaRPr lang="en-US" sz="3200" b="1" dirty="0"/>
          </a:p>
          <a:p>
            <a:pPr marL="858838" lvl="1" indent="-401638" eaLnBrk="1" hangingPunct="1">
              <a:spcBef>
                <a:spcPts val="2400"/>
              </a:spcBef>
              <a:buFont typeface="Courier New" pitchFamily="49" charset="0"/>
              <a:buChar char="o"/>
              <a:defRPr/>
            </a:pPr>
            <a:r>
              <a:rPr lang="en-US" sz="3200" b="1" dirty="0" smtClean="0"/>
              <a:t>Helps clients resolve ambivalence and engages them in treatment</a:t>
            </a:r>
            <a:endParaRPr lang="en-US" sz="3200" b="1" dirty="0"/>
          </a:p>
        </p:txBody>
      </p:sp>
      <p:sp>
        <p:nvSpPr>
          <p:cNvPr id="4" name="Slide Number Placeholder 3"/>
          <p:cNvSpPr>
            <a:spLocks noGrp="1"/>
          </p:cNvSpPr>
          <p:nvPr>
            <p:ph type="sldNum" sz="quarter" idx="12"/>
          </p:nvPr>
        </p:nvSpPr>
        <p:spPr/>
        <p:txBody>
          <a:bodyPr/>
          <a:lstStyle/>
          <a:p>
            <a:pPr>
              <a:defRPr/>
            </a:pPr>
            <a:fld id="{3E9C7943-02D1-406F-A579-0426210B7EF0}" type="slidenum">
              <a:rPr lang="en-US" smtClean="0"/>
              <a:pPr>
                <a:defRPr/>
              </a:pPr>
              <a:t>11</a:t>
            </a:fld>
            <a:endParaRPr lang="en-US"/>
          </a:p>
        </p:txBody>
      </p:sp>
    </p:spTree>
    <p:extLst>
      <p:ext uri="{BB962C8B-B14F-4D97-AF65-F5344CB8AC3E}">
        <p14:creationId xmlns:p14="http://schemas.microsoft.com/office/powerpoint/2010/main" val="3349449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304800" y="274638"/>
            <a:ext cx="8686800" cy="1143000"/>
          </a:xfrm>
        </p:spPr>
        <p:txBody>
          <a:bodyPr/>
          <a:lstStyle/>
          <a:p>
            <a:pPr eaLnBrk="1" hangingPunct="1">
              <a:lnSpc>
                <a:spcPct val="90000"/>
              </a:lnSpc>
              <a:defRPr/>
            </a:pPr>
            <a:r>
              <a:rPr lang="en-US" sz="4000" dirty="0" smtClean="0"/>
              <a:t>Increasing Motivation </a:t>
            </a:r>
            <a:r>
              <a:rPr lang="en-US" sz="4000" dirty="0"/>
              <a:t>T</a:t>
            </a:r>
            <a:r>
              <a:rPr lang="en-US" sz="4000" dirty="0" smtClean="0"/>
              <a:t>hrough </a:t>
            </a:r>
            <a:r>
              <a:rPr lang="en-US" sz="4000" dirty="0" smtClean="0">
                <a:solidFill>
                  <a:srgbClr val="FFFF00"/>
                </a:solidFill>
              </a:rPr>
              <a:t>Assessment-Based Feedback</a:t>
            </a:r>
          </a:p>
        </p:txBody>
      </p:sp>
      <p:sp>
        <p:nvSpPr>
          <p:cNvPr id="70659" name="Rectangle 3"/>
          <p:cNvSpPr>
            <a:spLocks noGrp="1" noChangeArrowheads="1"/>
          </p:cNvSpPr>
          <p:nvPr>
            <p:ph idx="1"/>
          </p:nvPr>
        </p:nvSpPr>
        <p:spPr>
          <a:xfrm>
            <a:off x="457200" y="1905000"/>
            <a:ext cx="8077200" cy="4495800"/>
          </a:xfrm>
        </p:spPr>
        <p:txBody>
          <a:bodyPr/>
          <a:lstStyle/>
          <a:p>
            <a:pPr marL="0" indent="0" eaLnBrk="1" hangingPunct="1">
              <a:buFontTx/>
              <a:buNone/>
              <a:defRPr/>
            </a:pPr>
            <a:r>
              <a:rPr lang="en-US" sz="3600" b="1" dirty="0" smtClean="0">
                <a:solidFill>
                  <a:srgbClr val="FFFF00"/>
                </a:solidFill>
              </a:rPr>
              <a:t>Presenting and Discussing Feedback:</a:t>
            </a:r>
          </a:p>
          <a:p>
            <a:pPr eaLnBrk="1" hangingPunct="1">
              <a:spcBef>
                <a:spcPts val="2400"/>
              </a:spcBef>
              <a:defRPr/>
            </a:pPr>
            <a:r>
              <a:rPr lang="en-US" b="1" dirty="0" smtClean="0"/>
              <a:t>Client receives written summary of assessment results </a:t>
            </a:r>
          </a:p>
          <a:p>
            <a:pPr eaLnBrk="1" hangingPunct="1">
              <a:spcBef>
                <a:spcPts val="2400"/>
              </a:spcBef>
              <a:defRPr/>
            </a:pPr>
            <a:r>
              <a:rPr lang="en-US" b="1" dirty="0" smtClean="0"/>
              <a:t>Feedback increases client’s awareness of the full consequences of gambling </a:t>
            </a:r>
          </a:p>
          <a:p>
            <a:pPr eaLnBrk="1" hangingPunct="1">
              <a:defRPr/>
            </a:pPr>
            <a:endParaRPr lang="en-US" dirty="0" smtClean="0"/>
          </a:p>
        </p:txBody>
      </p:sp>
      <p:sp>
        <p:nvSpPr>
          <p:cNvPr id="2" name="Slide Number Placeholder 1"/>
          <p:cNvSpPr>
            <a:spLocks noGrp="1"/>
          </p:cNvSpPr>
          <p:nvPr>
            <p:ph type="sldNum" sz="quarter" idx="12"/>
          </p:nvPr>
        </p:nvSpPr>
        <p:spPr/>
        <p:txBody>
          <a:bodyPr/>
          <a:lstStyle/>
          <a:p>
            <a:pPr>
              <a:defRPr/>
            </a:pPr>
            <a:fld id="{3E9C7943-02D1-406F-A579-0426210B7EF0}" type="slidenum">
              <a:rPr lang="en-US" smtClean="0"/>
              <a:pPr>
                <a:defRPr/>
              </a:pPr>
              <a:t>12</a:t>
            </a:fld>
            <a:endParaRPr lang="en-US" dirty="0"/>
          </a:p>
        </p:txBody>
      </p:sp>
    </p:spTree>
    <p:extLst>
      <p:ext uri="{BB962C8B-B14F-4D97-AF65-F5344CB8AC3E}">
        <p14:creationId xmlns:p14="http://schemas.microsoft.com/office/powerpoint/2010/main" val="2363503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0659">
                                            <p:txEl>
                                              <p:pRg st="1" end="1"/>
                                            </p:txEl>
                                          </p:spTgt>
                                        </p:tgtEl>
                                        <p:attrNameLst>
                                          <p:attrName>style.visibility</p:attrName>
                                        </p:attrNameLst>
                                      </p:cBhvr>
                                      <p:to>
                                        <p:strVal val="visible"/>
                                      </p:to>
                                    </p:set>
                                    <p:anim calcmode="lin" valueType="num">
                                      <p:cBhvr additive="base">
                                        <p:cTn id="7" dur="500" fill="hold"/>
                                        <p:tgtEl>
                                          <p:spTgt spid="7065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065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0659">
                                            <p:txEl>
                                              <p:pRg st="2" end="2"/>
                                            </p:txEl>
                                          </p:spTgt>
                                        </p:tgtEl>
                                        <p:attrNameLst>
                                          <p:attrName>style.visibility</p:attrName>
                                        </p:attrNameLst>
                                      </p:cBhvr>
                                      <p:to>
                                        <p:strVal val="visible"/>
                                      </p:to>
                                    </p:set>
                                    <p:anim calcmode="lin" valueType="num">
                                      <p:cBhvr additive="base">
                                        <p:cTn id="13" dur="500" fill="hold"/>
                                        <p:tgtEl>
                                          <p:spTgt spid="7065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065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lnSpc>
                <a:spcPct val="80000"/>
              </a:lnSpc>
              <a:defRPr/>
            </a:pPr>
            <a:r>
              <a:rPr lang="en-US" sz="4000" dirty="0" smtClean="0"/>
              <a:t>Decreasing Ambivalence via</a:t>
            </a:r>
            <a:br>
              <a:rPr lang="en-US" sz="4000" dirty="0" smtClean="0"/>
            </a:br>
            <a:r>
              <a:rPr lang="en-US" sz="4000" dirty="0" smtClean="0">
                <a:solidFill>
                  <a:srgbClr val="FFFF00"/>
                </a:solidFill>
              </a:rPr>
              <a:t>Decisional Balance</a:t>
            </a:r>
          </a:p>
        </p:txBody>
      </p:sp>
      <p:sp>
        <p:nvSpPr>
          <p:cNvPr id="69635" name="Rectangle 3"/>
          <p:cNvSpPr>
            <a:spLocks noGrp="1" noChangeArrowheads="1"/>
          </p:cNvSpPr>
          <p:nvPr>
            <p:ph idx="1"/>
          </p:nvPr>
        </p:nvSpPr>
        <p:spPr>
          <a:solidFill>
            <a:schemeClr val="tx1"/>
          </a:solidFill>
        </p:spPr>
        <p:txBody>
          <a:bodyPr/>
          <a:lstStyle/>
          <a:p>
            <a:pPr eaLnBrk="1" hangingPunct="1">
              <a:lnSpc>
                <a:spcPct val="90000"/>
              </a:lnSpc>
              <a:buFontTx/>
              <a:buNone/>
              <a:defRPr/>
            </a:pPr>
            <a:r>
              <a:rPr lang="en-US" dirty="0" smtClean="0">
                <a:effectLst>
                  <a:outerShdw blurRad="38100" dist="38100" dir="2700000" algn="tl">
                    <a:srgbClr val="C0C0C0"/>
                  </a:outerShdw>
                </a:effectLst>
              </a:rPr>
              <a:t>             </a:t>
            </a:r>
            <a:r>
              <a:rPr lang="en-US" u="sng" dirty="0" smtClean="0">
                <a:solidFill>
                  <a:srgbClr val="000000"/>
                </a:solidFill>
                <a:effectLst>
                  <a:outerShdw blurRad="38100" dist="38100" dir="2700000" algn="tl">
                    <a:srgbClr val="C0C0C0"/>
                  </a:outerShdw>
                </a:effectLst>
              </a:rPr>
              <a:t>Good</a:t>
            </a:r>
            <a:r>
              <a:rPr lang="en-US" dirty="0" smtClean="0">
                <a:solidFill>
                  <a:srgbClr val="000000"/>
                </a:solidFill>
                <a:effectLst>
                  <a:outerShdw blurRad="38100" dist="38100" dir="2700000" algn="tl">
                    <a:srgbClr val="C0C0C0"/>
                  </a:outerShdw>
                </a:effectLst>
              </a:rPr>
              <a:t>                          </a:t>
            </a:r>
            <a:r>
              <a:rPr lang="en-US" u="sng" dirty="0" smtClean="0">
                <a:solidFill>
                  <a:srgbClr val="000000"/>
                </a:solidFill>
                <a:effectLst>
                  <a:outerShdw blurRad="38100" dist="38100" dir="2700000" algn="tl">
                    <a:srgbClr val="C0C0C0"/>
                  </a:outerShdw>
                </a:effectLst>
              </a:rPr>
              <a:t>Not So Good</a:t>
            </a:r>
          </a:p>
          <a:p>
            <a:pPr eaLnBrk="1" hangingPunct="1">
              <a:lnSpc>
                <a:spcPct val="90000"/>
              </a:lnSpc>
              <a:buFontTx/>
              <a:buNone/>
              <a:defRPr/>
            </a:pPr>
            <a:r>
              <a:rPr lang="en-US" dirty="0" smtClean="0">
                <a:solidFill>
                  <a:srgbClr val="000000"/>
                </a:solidFill>
                <a:effectLst>
                  <a:outerShdw blurRad="38100" dist="38100" dir="2700000" algn="tl">
                    <a:srgbClr val="C0C0C0"/>
                  </a:outerShdw>
                </a:effectLst>
              </a:rPr>
              <a:t>	High Feeling                    	Debt</a:t>
            </a:r>
          </a:p>
          <a:p>
            <a:pPr eaLnBrk="1" hangingPunct="1">
              <a:lnSpc>
                <a:spcPct val="90000"/>
              </a:lnSpc>
              <a:buFontTx/>
              <a:buNone/>
              <a:defRPr/>
            </a:pPr>
            <a:r>
              <a:rPr lang="en-US" dirty="0" smtClean="0">
                <a:solidFill>
                  <a:srgbClr val="000000"/>
                </a:solidFill>
                <a:effectLst>
                  <a:outerShdw blurRad="38100" dist="38100" dir="2700000" algn="tl">
                    <a:srgbClr val="C0C0C0"/>
                  </a:outerShdw>
                </a:effectLst>
              </a:rPr>
              <a:t>	Way to get money		Heartache, Stress</a:t>
            </a:r>
          </a:p>
          <a:p>
            <a:pPr eaLnBrk="1" hangingPunct="1">
              <a:lnSpc>
                <a:spcPct val="90000"/>
              </a:lnSpc>
              <a:buFontTx/>
              <a:buNone/>
              <a:defRPr/>
            </a:pPr>
            <a:r>
              <a:rPr lang="en-US" dirty="0" smtClean="0">
                <a:solidFill>
                  <a:srgbClr val="000000"/>
                </a:solidFill>
                <a:effectLst>
                  <a:outerShdw blurRad="38100" dist="38100" dir="2700000" algn="tl">
                    <a:srgbClr val="C0C0C0"/>
                  </a:outerShdw>
                </a:effectLst>
              </a:rPr>
              <a:t>	Social Activity 			Sleepless nights</a:t>
            </a:r>
          </a:p>
          <a:p>
            <a:pPr eaLnBrk="1" hangingPunct="1">
              <a:lnSpc>
                <a:spcPct val="90000"/>
              </a:lnSpc>
              <a:buFontTx/>
              <a:buNone/>
              <a:defRPr/>
            </a:pPr>
            <a:r>
              <a:rPr lang="en-US" dirty="0" smtClean="0">
                <a:solidFill>
                  <a:srgbClr val="000000"/>
                </a:solidFill>
                <a:effectLst>
                  <a:outerShdw blurRad="38100" dist="38100" dir="2700000" algn="tl">
                    <a:srgbClr val="C0C0C0"/>
                  </a:outerShdw>
                </a:effectLst>
              </a:rPr>
              <a:t>						Losing friends</a:t>
            </a:r>
          </a:p>
          <a:p>
            <a:pPr eaLnBrk="1" hangingPunct="1">
              <a:lnSpc>
                <a:spcPct val="90000"/>
              </a:lnSpc>
              <a:buFontTx/>
              <a:buNone/>
              <a:defRPr/>
            </a:pPr>
            <a:r>
              <a:rPr lang="en-US" dirty="0" smtClean="0">
                <a:solidFill>
                  <a:srgbClr val="000000"/>
                </a:solidFill>
                <a:effectLst>
                  <a:outerShdw blurRad="38100" dist="38100" dir="2700000" algn="tl">
                    <a:srgbClr val="C0C0C0"/>
                  </a:outerShdw>
                </a:effectLst>
              </a:rPr>
              <a:t>						Becoming withdrawn</a:t>
            </a:r>
          </a:p>
          <a:p>
            <a:pPr eaLnBrk="1" hangingPunct="1">
              <a:lnSpc>
                <a:spcPct val="90000"/>
              </a:lnSpc>
              <a:buFontTx/>
              <a:buNone/>
              <a:defRPr/>
            </a:pPr>
            <a:r>
              <a:rPr lang="en-US" dirty="0" smtClean="0">
                <a:solidFill>
                  <a:srgbClr val="000000"/>
                </a:solidFill>
                <a:effectLst>
                  <a:outerShdw blurRad="38100" dist="38100" dir="2700000" algn="tl">
                    <a:srgbClr val="C0C0C0"/>
                  </a:outerShdw>
                </a:effectLst>
              </a:rPr>
              <a:t>						Loss of Self-esteem 					Anxiety, Depression</a:t>
            </a:r>
          </a:p>
          <a:p>
            <a:pPr eaLnBrk="1" hangingPunct="1">
              <a:lnSpc>
                <a:spcPct val="90000"/>
              </a:lnSpc>
              <a:buFontTx/>
              <a:buNone/>
              <a:defRPr/>
            </a:pPr>
            <a:r>
              <a:rPr lang="en-US" dirty="0" smtClean="0">
                <a:solidFill>
                  <a:srgbClr val="000000"/>
                </a:solidFill>
                <a:effectLst>
                  <a:outerShdw blurRad="38100" dist="38100" dir="2700000" algn="tl">
                    <a:srgbClr val="C0C0C0"/>
                  </a:outerShdw>
                </a:effectLst>
              </a:rPr>
              <a:t>			</a:t>
            </a:r>
          </a:p>
        </p:txBody>
      </p:sp>
      <p:sp>
        <p:nvSpPr>
          <p:cNvPr id="2" name="Slide Number Placeholder 1"/>
          <p:cNvSpPr>
            <a:spLocks noGrp="1"/>
          </p:cNvSpPr>
          <p:nvPr>
            <p:ph type="sldNum" sz="quarter" idx="12"/>
          </p:nvPr>
        </p:nvSpPr>
        <p:spPr/>
        <p:txBody>
          <a:bodyPr/>
          <a:lstStyle/>
          <a:p>
            <a:pPr>
              <a:defRPr/>
            </a:pPr>
            <a:fld id="{3E9C7943-02D1-406F-A579-0426210B7EF0}" type="slidenum">
              <a:rPr lang="en-US" smtClean="0"/>
              <a:pPr>
                <a:defRPr/>
              </a:pPr>
              <a:t>13</a:t>
            </a:fld>
            <a:endParaRPr lang="en-US"/>
          </a:p>
        </p:txBody>
      </p:sp>
      <p:sp>
        <p:nvSpPr>
          <p:cNvPr id="11268" name="Line 4"/>
          <p:cNvSpPr>
            <a:spLocks noChangeShapeType="1"/>
          </p:cNvSpPr>
          <p:nvPr/>
        </p:nvSpPr>
        <p:spPr bwMode="auto">
          <a:xfrm>
            <a:off x="4419600" y="1752600"/>
            <a:ext cx="0" cy="40386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 name="Rectangle 2"/>
          <p:cNvSpPr txBox="1">
            <a:spLocks noChangeArrowheads="1"/>
          </p:cNvSpPr>
          <p:nvPr/>
        </p:nvSpPr>
        <p:spPr bwMode="auto">
          <a:xfrm>
            <a:off x="457200" y="6172200"/>
            <a:ext cx="5283200" cy="57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9pPr>
          </a:lstStyle>
          <a:p>
            <a:pPr algn="l" eaLnBrk="1" hangingPunct="1">
              <a:defRPr/>
            </a:pPr>
            <a:endParaRPr lang="en-US" sz="2400" dirty="0" smtClean="0">
              <a:solidFill>
                <a:srgbClr val="FFFF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228600" y="609600"/>
            <a:ext cx="8686800" cy="1143000"/>
          </a:xfrm>
        </p:spPr>
        <p:txBody>
          <a:bodyPr/>
          <a:lstStyle/>
          <a:p>
            <a:pPr eaLnBrk="1" hangingPunct="1">
              <a:lnSpc>
                <a:spcPct val="80000"/>
              </a:lnSpc>
              <a:defRPr/>
            </a:pPr>
            <a:r>
              <a:rPr lang="en-US" sz="4000" dirty="0" smtClean="0"/>
              <a:t>Increasing Motivation through </a:t>
            </a:r>
            <a:r>
              <a:rPr lang="en-US" sz="4000" dirty="0" smtClean="0">
                <a:solidFill>
                  <a:srgbClr val="FFFF00"/>
                </a:solidFill>
              </a:rPr>
              <a:t>Value/Behavior Discrepancies</a:t>
            </a:r>
          </a:p>
        </p:txBody>
      </p:sp>
      <p:sp>
        <p:nvSpPr>
          <p:cNvPr id="70659" name="Rectangle 3"/>
          <p:cNvSpPr>
            <a:spLocks noGrp="1" noChangeArrowheads="1"/>
          </p:cNvSpPr>
          <p:nvPr>
            <p:ph idx="1"/>
          </p:nvPr>
        </p:nvSpPr>
        <p:spPr>
          <a:xfrm>
            <a:off x="533400" y="2209800"/>
            <a:ext cx="8077200" cy="4495800"/>
          </a:xfrm>
        </p:spPr>
        <p:txBody>
          <a:bodyPr/>
          <a:lstStyle/>
          <a:p>
            <a:pPr marL="0" indent="0" eaLnBrk="1" hangingPunct="1">
              <a:buFontTx/>
              <a:buNone/>
              <a:defRPr/>
            </a:pPr>
            <a:r>
              <a:rPr lang="en-US" sz="3600" b="1" dirty="0" smtClean="0">
                <a:solidFill>
                  <a:srgbClr val="FFFF00"/>
                </a:solidFill>
              </a:rPr>
              <a:t>Values Exercise:</a:t>
            </a:r>
          </a:p>
          <a:p>
            <a:pPr eaLnBrk="1" hangingPunct="1">
              <a:defRPr/>
            </a:pPr>
            <a:r>
              <a:rPr lang="en-US" b="1" dirty="0" smtClean="0"/>
              <a:t>Client selects important values from a list   </a:t>
            </a:r>
            <a:r>
              <a:rPr lang="en-US" sz="2400" dirty="0" smtClean="0"/>
              <a:t>(e.g., hard-working, good provider, good parent, trust-worthy…) </a:t>
            </a:r>
          </a:p>
          <a:p>
            <a:pPr eaLnBrk="1" hangingPunct="1">
              <a:spcBef>
                <a:spcPts val="2400"/>
              </a:spcBef>
              <a:defRPr/>
            </a:pPr>
            <a:r>
              <a:rPr lang="en-US" b="1" dirty="0" smtClean="0"/>
              <a:t>Therapist facilitates discussion of </a:t>
            </a:r>
            <a:r>
              <a:rPr lang="en-US" b="1" dirty="0" smtClean="0">
                <a:solidFill>
                  <a:srgbClr val="FFFF00"/>
                </a:solidFill>
              </a:rPr>
              <a:t>discrepancy</a:t>
            </a:r>
            <a:r>
              <a:rPr lang="en-US" b="1" dirty="0" smtClean="0"/>
              <a:t> between espoused values and gambling behavior </a:t>
            </a:r>
          </a:p>
          <a:p>
            <a:pPr eaLnBrk="1" hangingPunct="1">
              <a:defRPr/>
            </a:pPr>
            <a:endParaRPr lang="en-US" dirty="0" smtClean="0"/>
          </a:p>
        </p:txBody>
      </p:sp>
      <p:sp>
        <p:nvSpPr>
          <p:cNvPr id="2" name="Slide Number Placeholder 1"/>
          <p:cNvSpPr>
            <a:spLocks noGrp="1"/>
          </p:cNvSpPr>
          <p:nvPr>
            <p:ph type="sldNum" sz="quarter" idx="12"/>
          </p:nvPr>
        </p:nvSpPr>
        <p:spPr/>
        <p:txBody>
          <a:bodyPr/>
          <a:lstStyle/>
          <a:p>
            <a:pPr>
              <a:defRPr/>
            </a:pPr>
            <a:fld id="{3E9C7943-02D1-406F-A579-0426210B7EF0}" type="slidenum">
              <a:rPr lang="en-US" smtClean="0"/>
              <a:pPr>
                <a:defRPr/>
              </a:pPr>
              <a:t>14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0659">
                                            <p:txEl>
                                              <p:pRg st="1" end="1"/>
                                            </p:txEl>
                                          </p:spTgt>
                                        </p:tgtEl>
                                        <p:attrNameLst>
                                          <p:attrName>style.visibility</p:attrName>
                                        </p:attrNameLst>
                                      </p:cBhvr>
                                      <p:to>
                                        <p:strVal val="visible"/>
                                      </p:to>
                                    </p:set>
                                    <p:anim calcmode="lin" valueType="num">
                                      <p:cBhvr additive="base">
                                        <p:cTn id="7" dur="500" fill="hold"/>
                                        <p:tgtEl>
                                          <p:spTgt spid="7065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065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0659">
                                            <p:txEl>
                                              <p:pRg st="2" end="2"/>
                                            </p:txEl>
                                          </p:spTgt>
                                        </p:tgtEl>
                                        <p:attrNameLst>
                                          <p:attrName>style.visibility</p:attrName>
                                        </p:attrNameLst>
                                      </p:cBhvr>
                                      <p:to>
                                        <p:strVal val="visible"/>
                                      </p:to>
                                    </p:set>
                                    <p:anim calcmode="lin" valueType="num">
                                      <p:cBhvr additive="base">
                                        <p:cTn id="13" dur="500" fill="hold"/>
                                        <p:tgtEl>
                                          <p:spTgt spid="7065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065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pPr eaLnBrk="1" hangingPunct="1">
              <a:defRPr/>
            </a:pPr>
            <a:r>
              <a:rPr lang="en-US" dirty="0" smtClean="0"/>
              <a:t>Treatment Goal Setting</a:t>
            </a:r>
          </a:p>
        </p:txBody>
      </p:sp>
      <p:sp>
        <p:nvSpPr>
          <p:cNvPr id="86019" name="Rectangle 3"/>
          <p:cNvSpPr>
            <a:spLocks noGrp="1" noChangeArrowheads="1"/>
          </p:cNvSpPr>
          <p:nvPr>
            <p:ph idx="1"/>
          </p:nvPr>
        </p:nvSpPr>
        <p:spPr/>
        <p:txBody>
          <a:bodyPr/>
          <a:lstStyle/>
          <a:p>
            <a:pPr eaLnBrk="1" hangingPunct="1">
              <a:lnSpc>
                <a:spcPct val="90000"/>
              </a:lnSpc>
              <a:spcBef>
                <a:spcPts val="1500"/>
              </a:spcBef>
              <a:defRPr/>
            </a:pPr>
            <a:r>
              <a:rPr lang="en-US" b="1" dirty="0" smtClean="0"/>
              <a:t>When ambivalence has been resolved, client is asked to set </a:t>
            </a:r>
            <a:r>
              <a:rPr lang="en-US" b="1" dirty="0" smtClean="0">
                <a:solidFill>
                  <a:srgbClr val="FFFF00"/>
                </a:solidFill>
              </a:rPr>
              <a:t>treatment goals</a:t>
            </a:r>
          </a:p>
          <a:p>
            <a:pPr lvl="1" eaLnBrk="1" hangingPunct="1">
              <a:spcBef>
                <a:spcPts val="1800"/>
              </a:spcBef>
              <a:buFont typeface="Courier New" pitchFamily="49" charset="0"/>
              <a:buChar char="o"/>
              <a:defRPr/>
            </a:pPr>
            <a:r>
              <a:rPr lang="en-US" b="1" dirty="0" smtClean="0"/>
              <a:t>Discuss possible </a:t>
            </a:r>
            <a:r>
              <a:rPr lang="en-US" b="1" dirty="0" smtClean="0">
                <a:solidFill>
                  <a:srgbClr val="FFFF00"/>
                </a:solidFill>
              </a:rPr>
              <a:t>hurdles</a:t>
            </a:r>
            <a:r>
              <a:rPr lang="en-US" b="1" dirty="0" smtClean="0"/>
              <a:t> and solutions</a:t>
            </a:r>
          </a:p>
          <a:p>
            <a:pPr lvl="1" eaLnBrk="1" hangingPunct="1">
              <a:spcBef>
                <a:spcPts val="300"/>
              </a:spcBef>
              <a:buFont typeface="Courier New" pitchFamily="49" charset="0"/>
              <a:buChar char="o"/>
              <a:defRPr/>
            </a:pPr>
            <a:r>
              <a:rPr lang="en-US" b="1" dirty="0" smtClean="0"/>
              <a:t>Abstinence vs. “controlled gambling”</a:t>
            </a:r>
          </a:p>
          <a:p>
            <a:pPr marL="457200" lvl="1" indent="-457200" eaLnBrk="1" hangingPunct="1">
              <a:lnSpc>
                <a:spcPct val="90000"/>
              </a:lnSpc>
              <a:spcBef>
                <a:spcPts val="3000"/>
              </a:spcBef>
              <a:buFont typeface="Arial" panose="020B0604020202020204" pitchFamily="34" charset="0"/>
              <a:buChar char="•"/>
              <a:defRPr/>
            </a:pPr>
            <a:r>
              <a:rPr lang="en-US" sz="3200" b="1" dirty="0" smtClean="0"/>
              <a:t>Proceed to next treatment phase: CBT</a:t>
            </a:r>
          </a:p>
          <a:p>
            <a:pPr marL="857250" lvl="2" indent="-457200" eaLnBrk="1" hangingPunct="1">
              <a:buFont typeface="Courier New" panose="02070309020205020404" pitchFamily="49" charset="0"/>
              <a:buChar char="o"/>
              <a:defRPr/>
            </a:pPr>
            <a:r>
              <a:rPr lang="en-US" sz="2800" b="1" dirty="0" smtClean="0"/>
              <a:t>Cognitive and behavioral interventions</a:t>
            </a:r>
          </a:p>
          <a:p>
            <a:pPr marL="346075" lvl="1" indent="-346075" eaLnBrk="1" hangingPunct="1">
              <a:buFont typeface="Courier New" pitchFamily="49" charset="0"/>
              <a:buChar char="o"/>
              <a:defRPr/>
            </a:pPr>
            <a:endParaRPr lang="en-US" dirty="0" smtClean="0"/>
          </a:p>
        </p:txBody>
      </p:sp>
      <p:sp>
        <p:nvSpPr>
          <p:cNvPr id="2" name="Slide Number Placeholder 1"/>
          <p:cNvSpPr>
            <a:spLocks noGrp="1"/>
          </p:cNvSpPr>
          <p:nvPr>
            <p:ph type="sldNum" sz="quarter" idx="12"/>
          </p:nvPr>
        </p:nvSpPr>
        <p:spPr/>
        <p:txBody>
          <a:bodyPr/>
          <a:lstStyle/>
          <a:p>
            <a:pPr>
              <a:defRPr/>
            </a:pPr>
            <a:fld id="{3E9C7943-02D1-406F-A579-0426210B7EF0}" type="slidenum">
              <a:rPr lang="en-US" smtClean="0"/>
              <a:pPr>
                <a:defRPr/>
              </a:pPr>
              <a:t>15</a:t>
            </a:fld>
            <a:endParaRPr lang="en-US"/>
          </a:p>
        </p:txBody>
      </p:sp>
    </p:spTree>
    <p:extLst>
      <p:ext uri="{BB962C8B-B14F-4D97-AF65-F5344CB8AC3E}">
        <p14:creationId xmlns:p14="http://schemas.microsoft.com/office/powerpoint/2010/main" val="1568183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6019">
                                            <p:txEl>
                                              <p:pRg st="0" end="0"/>
                                            </p:txEl>
                                          </p:spTgt>
                                        </p:tgtEl>
                                        <p:attrNameLst>
                                          <p:attrName>style.visibility</p:attrName>
                                        </p:attrNameLst>
                                      </p:cBhvr>
                                      <p:to>
                                        <p:strVal val="visible"/>
                                      </p:to>
                                    </p:set>
                                    <p:anim calcmode="lin" valueType="num">
                                      <p:cBhvr additive="base">
                                        <p:cTn id="7" dur="500" fill="hold"/>
                                        <p:tgtEl>
                                          <p:spTgt spid="860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60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6019">
                                            <p:txEl>
                                              <p:pRg st="1" end="1"/>
                                            </p:txEl>
                                          </p:spTgt>
                                        </p:tgtEl>
                                        <p:attrNameLst>
                                          <p:attrName>style.visibility</p:attrName>
                                        </p:attrNameLst>
                                      </p:cBhvr>
                                      <p:to>
                                        <p:strVal val="visible"/>
                                      </p:to>
                                    </p:set>
                                    <p:anim calcmode="lin" valueType="num">
                                      <p:cBhvr additive="base">
                                        <p:cTn id="13" dur="500" fill="hold"/>
                                        <p:tgtEl>
                                          <p:spTgt spid="8601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60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6019">
                                            <p:txEl>
                                              <p:pRg st="2" end="2"/>
                                            </p:txEl>
                                          </p:spTgt>
                                        </p:tgtEl>
                                        <p:attrNameLst>
                                          <p:attrName>style.visibility</p:attrName>
                                        </p:attrNameLst>
                                      </p:cBhvr>
                                      <p:to>
                                        <p:strVal val="visible"/>
                                      </p:to>
                                    </p:set>
                                    <p:anim calcmode="lin" valueType="num">
                                      <p:cBhvr additive="base">
                                        <p:cTn id="19" dur="500" fill="hold"/>
                                        <p:tgtEl>
                                          <p:spTgt spid="8601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60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6019">
                                            <p:txEl>
                                              <p:pRg st="3" end="3"/>
                                            </p:txEl>
                                          </p:spTgt>
                                        </p:tgtEl>
                                        <p:attrNameLst>
                                          <p:attrName>style.visibility</p:attrName>
                                        </p:attrNameLst>
                                      </p:cBhvr>
                                      <p:to>
                                        <p:strVal val="visible"/>
                                      </p:to>
                                    </p:set>
                                    <p:anim calcmode="lin" valueType="num">
                                      <p:cBhvr additive="base">
                                        <p:cTn id="25" dur="500" fill="hold"/>
                                        <p:tgtEl>
                                          <p:spTgt spid="8601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6019">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86019">
                                            <p:txEl>
                                              <p:pRg st="4" end="4"/>
                                            </p:txEl>
                                          </p:spTgt>
                                        </p:tgtEl>
                                        <p:attrNameLst>
                                          <p:attrName>style.visibility</p:attrName>
                                        </p:attrNameLst>
                                      </p:cBhvr>
                                      <p:to>
                                        <p:strVal val="visible"/>
                                      </p:to>
                                    </p:set>
                                    <p:anim calcmode="lin" valueType="num">
                                      <p:cBhvr additive="base">
                                        <p:cTn id="29" dur="500" fill="hold"/>
                                        <p:tgtEl>
                                          <p:spTgt spid="86019">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8601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304800" y="304800"/>
            <a:ext cx="7848600" cy="1143000"/>
          </a:xfrm>
        </p:spPr>
        <p:txBody>
          <a:bodyPr/>
          <a:lstStyle/>
          <a:p>
            <a:pPr algn="l" eaLnBrk="1" hangingPunct="1">
              <a:defRPr/>
            </a:pPr>
            <a:r>
              <a:rPr lang="en-US" dirty="0"/>
              <a:t> </a:t>
            </a:r>
            <a:r>
              <a:rPr lang="en-US" dirty="0" smtClean="0"/>
              <a:t>  </a:t>
            </a:r>
            <a:r>
              <a:rPr lang="en-US" dirty="0" smtClean="0">
                <a:solidFill>
                  <a:srgbClr val="FFFF00"/>
                </a:solidFill>
              </a:rPr>
              <a:t>CBT Model </a:t>
            </a:r>
            <a:endParaRPr lang="en-US" sz="2800" dirty="0" smtClean="0"/>
          </a:p>
        </p:txBody>
      </p:sp>
      <p:sp>
        <p:nvSpPr>
          <p:cNvPr id="86019" name="Rectangle 3"/>
          <p:cNvSpPr>
            <a:spLocks noGrp="1" noChangeArrowheads="1"/>
          </p:cNvSpPr>
          <p:nvPr>
            <p:ph idx="1"/>
          </p:nvPr>
        </p:nvSpPr>
        <p:spPr>
          <a:xfrm>
            <a:off x="457200" y="1447800"/>
            <a:ext cx="8458200" cy="4953000"/>
          </a:xfrm>
        </p:spPr>
        <p:txBody>
          <a:bodyPr/>
          <a:lstStyle/>
          <a:p>
            <a:pPr marL="111125" indent="0" eaLnBrk="1" hangingPunct="1">
              <a:spcBef>
                <a:spcPts val="2400"/>
              </a:spcBef>
              <a:buNone/>
              <a:defRPr/>
            </a:pPr>
            <a:endParaRPr lang="en-US" sz="2800" b="1" dirty="0" smtClean="0"/>
          </a:p>
        </p:txBody>
      </p:sp>
      <p:sp>
        <p:nvSpPr>
          <p:cNvPr id="2" name="Slide Number Placeholder 1"/>
          <p:cNvSpPr>
            <a:spLocks noGrp="1"/>
          </p:cNvSpPr>
          <p:nvPr>
            <p:ph type="sldNum" sz="quarter" idx="12"/>
          </p:nvPr>
        </p:nvSpPr>
        <p:spPr/>
        <p:txBody>
          <a:bodyPr/>
          <a:lstStyle/>
          <a:p>
            <a:pPr>
              <a:defRPr/>
            </a:pPr>
            <a:fld id="{3E9C7943-02D1-406F-A579-0426210B7EF0}" type="slidenum">
              <a:rPr lang="en-US" smtClean="0"/>
              <a:pPr>
                <a:defRPr/>
              </a:pPr>
              <a:t>16</a:t>
            </a:fld>
            <a:endParaRPr lang="en-US"/>
          </a:p>
        </p:txBody>
      </p:sp>
      <p:pic>
        <p:nvPicPr>
          <p:cNvPr id="1028" name="Picture 4" descr="http://drugabuse.com/wp-content/uploads/500xNxCBT-Triangle.jpg.pagespeed.ic.uI9ImDb-Gc.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1580425"/>
            <a:ext cx="4762500" cy="3381375"/>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457200" y="5297269"/>
            <a:ext cx="8458200" cy="523220"/>
          </a:xfrm>
          <a:prstGeom prst="rect">
            <a:avLst/>
          </a:prstGeom>
          <a:noFill/>
        </p:spPr>
        <p:txBody>
          <a:bodyPr wrap="square" rtlCol="0">
            <a:spAutoFit/>
          </a:bodyPr>
          <a:lstStyle/>
          <a:p>
            <a:pPr marL="111125" indent="0" eaLnBrk="1" hangingPunct="1">
              <a:spcBef>
                <a:spcPts val="2400"/>
              </a:spcBef>
              <a:buNone/>
              <a:defRPr/>
            </a:pPr>
            <a:r>
              <a:rPr lang="en-US" sz="2800" b="1" dirty="0" smtClean="0"/>
              <a:t>     Reciprocal relationships between components</a:t>
            </a:r>
            <a:endParaRPr lang="en-US" sz="2800" b="1" dirty="0"/>
          </a:p>
        </p:txBody>
      </p:sp>
    </p:spTree>
    <p:extLst>
      <p:ext uri="{BB962C8B-B14F-4D97-AF65-F5344CB8AC3E}">
        <p14:creationId xmlns:p14="http://schemas.microsoft.com/office/powerpoint/2010/main" val="1735377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8"/>
                                        </p:tgtEl>
                                        <p:attrNameLst>
                                          <p:attrName>style.visibility</p:attrName>
                                        </p:attrNameLst>
                                      </p:cBhvr>
                                      <p:to>
                                        <p:strVal val="visible"/>
                                      </p:to>
                                    </p:set>
                                    <p:anim calcmode="lin" valueType="num">
                                      <p:cBhvr additive="base">
                                        <p:cTn id="7" dur="500" fill="hold"/>
                                        <p:tgtEl>
                                          <p:spTgt spid="1028"/>
                                        </p:tgtEl>
                                        <p:attrNameLst>
                                          <p:attrName>ppt_x</p:attrName>
                                        </p:attrNameLst>
                                      </p:cBhvr>
                                      <p:tavLst>
                                        <p:tav tm="0">
                                          <p:val>
                                            <p:strVal val="#ppt_x"/>
                                          </p:val>
                                        </p:tav>
                                        <p:tav tm="100000">
                                          <p:val>
                                            <p:strVal val="#ppt_x"/>
                                          </p:val>
                                        </p:tav>
                                      </p:tavLst>
                                    </p:anim>
                                    <p:anim calcmode="lin" valueType="num">
                                      <p:cBhvr additive="base">
                                        <p:cTn id="8" dur="500" fill="hold"/>
                                        <p:tgtEl>
                                          <p:spTgt spid="102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pPr eaLnBrk="1" hangingPunct="1">
              <a:defRPr/>
            </a:pPr>
            <a:r>
              <a:rPr lang="en-US" dirty="0" smtClean="0"/>
              <a:t>Cognitive Interventions</a:t>
            </a:r>
          </a:p>
        </p:txBody>
      </p:sp>
      <p:sp>
        <p:nvSpPr>
          <p:cNvPr id="86019" name="Rectangle 3"/>
          <p:cNvSpPr>
            <a:spLocks noGrp="1" noChangeArrowheads="1"/>
          </p:cNvSpPr>
          <p:nvPr>
            <p:ph idx="1"/>
          </p:nvPr>
        </p:nvSpPr>
        <p:spPr/>
        <p:txBody>
          <a:bodyPr/>
          <a:lstStyle/>
          <a:p>
            <a:pPr eaLnBrk="1" hangingPunct="1">
              <a:lnSpc>
                <a:spcPct val="90000"/>
              </a:lnSpc>
              <a:spcBef>
                <a:spcPts val="1500"/>
              </a:spcBef>
              <a:buFont typeface="Arial" panose="020B0604020202020204" pitchFamily="34" charset="0"/>
              <a:buChar char="•"/>
              <a:defRPr/>
            </a:pPr>
            <a:r>
              <a:rPr lang="en-US" sz="2800" b="1" dirty="0" smtClean="0"/>
              <a:t>Identifying (external and internal) </a:t>
            </a:r>
            <a:r>
              <a:rPr lang="en-US" sz="2800" b="1" dirty="0" smtClean="0">
                <a:solidFill>
                  <a:srgbClr val="FFFF00"/>
                </a:solidFill>
              </a:rPr>
              <a:t>high-risk situations </a:t>
            </a:r>
            <a:r>
              <a:rPr lang="en-US" sz="2800" b="1" dirty="0" smtClean="0"/>
              <a:t>(triggers) that instill thoughts/urges to gamble</a:t>
            </a:r>
          </a:p>
          <a:p>
            <a:pPr eaLnBrk="1" hangingPunct="1">
              <a:lnSpc>
                <a:spcPct val="90000"/>
              </a:lnSpc>
              <a:spcBef>
                <a:spcPts val="1500"/>
              </a:spcBef>
              <a:buFont typeface="Arial" panose="020B0604020202020204" pitchFamily="34" charset="0"/>
              <a:buChar char="•"/>
              <a:defRPr/>
            </a:pPr>
            <a:r>
              <a:rPr lang="en-US" sz="2800" b="1" dirty="0" smtClean="0"/>
              <a:t>Identifying </a:t>
            </a:r>
            <a:r>
              <a:rPr lang="en-US" sz="2800" b="1" dirty="0" smtClean="0">
                <a:solidFill>
                  <a:srgbClr val="FFFF00"/>
                </a:solidFill>
              </a:rPr>
              <a:t>cognitive distortions and automatic thoughts </a:t>
            </a:r>
            <a:r>
              <a:rPr lang="en-US" sz="2800" dirty="0" smtClean="0"/>
              <a:t>(e.g., gambler’s fallacy)</a:t>
            </a:r>
          </a:p>
          <a:p>
            <a:pPr eaLnBrk="1" hangingPunct="1">
              <a:lnSpc>
                <a:spcPct val="90000"/>
              </a:lnSpc>
              <a:spcBef>
                <a:spcPts val="1500"/>
              </a:spcBef>
              <a:buFont typeface="Arial" panose="020B0604020202020204" pitchFamily="34" charset="0"/>
              <a:buChar char="•"/>
              <a:defRPr/>
            </a:pPr>
            <a:r>
              <a:rPr lang="en-US" sz="2800" b="1" dirty="0" smtClean="0"/>
              <a:t>Using </a:t>
            </a:r>
            <a:r>
              <a:rPr lang="en-US" sz="2800" b="1" dirty="0" smtClean="0">
                <a:solidFill>
                  <a:srgbClr val="FFFF00"/>
                </a:solidFill>
              </a:rPr>
              <a:t>cognitive restructuring </a:t>
            </a:r>
            <a:r>
              <a:rPr lang="en-US" sz="2800" b="1" dirty="0" smtClean="0"/>
              <a:t>to correct false beliefs </a:t>
            </a:r>
            <a:r>
              <a:rPr lang="en-US" sz="2800" dirty="0" smtClean="0"/>
              <a:t>(Socratic method)</a:t>
            </a:r>
          </a:p>
          <a:p>
            <a:pPr eaLnBrk="1" hangingPunct="1">
              <a:lnSpc>
                <a:spcPct val="90000"/>
              </a:lnSpc>
              <a:spcBef>
                <a:spcPts val="1500"/>
              </a:spcBef>
              <a:buFont typeface="Arial" panose="020B0604020202020204" pitchFamily="34" charset="0"/>
              <a:buChar char="•"/>
              <a:defRPr/>
            </a:pPr>
            <a:r>
              <a:rPr lang="en-US" sz="2800" b="1" dirty="0" smtClean="0"/>
              <a:t>Identifying and correcting </a:t>
            </a:r>
            <a:r>
              <a:rPr lang="en-US" sz="2800" b="1" dirty="0" smtClean="0">
                <a:solidFill>
                  <a:srgbClr val="FFFF00"/>
                </a:solidFill>
              </a:rPr>
              <a:t>Core Beliefs             </a:t>
            </a:r>
            <a:r>
              <a:rPr lang="en-US" sz="2800" dirty="0" smtClean="0">
                <a:effectLst/>
              </a:rPr>
              <a:t>(“I’m a failure” </a:t>
            </a:r>
            <a:r>
              <a:rPr lang="en-US" sz="2000" dirty="0" smtClean="0">
                <a:effectLst/>
                <a:sym typeface="Wingdings" panose="05000000000000000000" pitchFamily="2" charset="2"/>
              </a:rPr>
              <a:t></a:t>
            </a:r>
            <a:r>
              <a:rPr lang="en-US" sz="2800" dirty="0" smtClean="0">
                <a:effectLst/>
                <a:sym typeface="Wingdings" panose="05000000000000000000" pitchFamily="2" charset="2"/>
              </a:rPr>
              <a:t> </a:t>
            </a:r>
            <a:r>
              <a:rPr lang="en-US" sz="2800" dirty="0" smtClean="0">
                <a:effectLst/>
              </a:rPr>
              <a:t>money = love, power, respect = “magical solution to life’s problems”) </a:t>
            </a:r>
          </a:p>
          <a:p>
            <a:pPr eaLnBrk="1" hangingPunct="1">
              <a:lnSpc>
                <a:spcPct val="90000"/>
              </a:lnSpc>
              <a:spcBef>
                <a:spcPts val="1500"/>
              </a:spcBef>
              <a:buFont typeface="Arial" panose="020B0604020202020204" pitchFamily="34" charset="0"/>
              <a:buChar char="•"/>
              <a:defRPr/>
            </a:pPr>
            <a:endParaRPr lang="en-US" dirty="0" smtClean="0"/>
          </a:p>
          <a:p>
            <a:pPr eaLnBrk="1" hangingPunct="1">
              <a:spcBef>
                <a:spcPts val="1500"/>
              </a:spcBef>
              <a:defRPr/>
            </a:pPr>
            <a:endParaRPr lang="en-US" dirty="0" smtClean="0"/>
          </a:p>
        </p:txBody>
      </p:sp>
      <p:sp>
        <p:nvSpPr>
          <p:cNvPr id="2" name="Slide Number Placeholder 1"/>
          <p:cNvSpPr>
            <a:spLocks noGrp="1"/>
          </p:cNvSpPr>
          <p:nvPr>
            <p:ph type="sldNum" sz="quarter" idx="12"/>
          </p:nvPr>
        </p:nvSpPr>
        <p:spPr/>
        <p:txBody>
          <a:bodyPr/>
          <a:lstStyle/>
          <a:p>
            <a:pPr>
              <a:defRPr/>
            </a:pPr>
            <a:fld id="{3E9C7943-02D1-406F-A579-0426210B7EF0}" type="slidenum">
              <a:rPr lang="en-US" smtClean="0"/>
              <a:pPr>
                <a:defRPr/>
              </a:pPr>
              <a:t>17</a:t>
            </a:fld>
            <a:endParaRPr lang="en-US"/>
          </a:p>
        </p:txBody>
      </p:sp>
    </p:spTree>
    <p:extLst>
      <p:ext uri="{BB962C8B-B14F-4D97-AF65-F5344CB8AC3E}">
        <p14:creationId xmlns:p14="http://schemas.microsoft.com/office/powerpoint/2010/main" val="1078585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6019">
                                            <p:txEl>
                                              <p:pRg st="0" end="0"/>
                                            </p:txEl>
                                          </p:spTgt>
                                        </p:tgtEl>
                                        <p:attrNameLst>
                                          <p:attrName>style.visibility</p:attrName>
                                        </p:attrNameLst>
                                      </p:cBhvr>
                                      <p:to>
                                        <p:strVal val="visible"/>
                                      </p:to>
                                    </p:set>
                                    <p:anim calcmode="lin" valueType="num">
                                      <p:cBhvr additive="base">
                                        <p:cTn id="7" dur="500" fill="hold"/>
                                        <p:tgtEl>
                                          <p:spTgt spid="860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60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6019">
                                            <p:txEl>
                                              <p:pRg st="1" end="1"/>
                                            </p:txEl>
                                          </p:spTgt>
                                        </p:tgtEl>
                                        <p:attrNameLst>
                                          <p:attrName>style.visibility</p:attrName>
                                        </p:attrNameLst>
                                      </p:cBhvr>
                                      <p:to>
                                        <p:strVal val="visible"/>
                                      </p:to>
                                    </p:set>
                                    <p:anim calcmode="lin" valueType="num">
                                      <p:cBhvr additive="base">
                                        <p:cTn id="13" dur="500" fill="hold"/>
                                        <p:tgtEl>
                                          <p:spTgt spid="8601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60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6019">
                                            <p:txEl>
                                              <p:pRg st="2" end="2"/>
                                            </p:txEl>
                                          </p:spTgt>
                                        </p:tgtEl>
                                        <p:attrNameLst>
                                          <p:attrName>style.visibility</p:attrName>
                                        </p:attrNameLst>
                                      </p:cBhvr>
                                      <p:to>
                                        <p:strVal val="visible"/>
                                      </p:to>
                                    </p:set>
                                    <p:anim calcmode="lin" valueType="num">
                                      <p:cBhvr additive="base">
                                        <p:cTn id="19" dur="500" fill="hold"/>
                                        <p:tgtEl>
                                          <p:spTgt spid="8601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60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6019">
                                            <p:txEl>
                                              <p:pRg st="3" end="3"/>
                                            </p:txEl>
                                          </p:spTgt>
                                        </p:tgtEl>
                                        <p:attrNameLst>
                                          <p:attrName>style.visibility</p:attrName>
                                        </p:attrNameLst>
                                      </p:cBhvr>
                                      <p:to>
                                        <p:strVal val="visible"/>
                                      </p:to>
                                    </p:set>
                                    <p:anim calcmode="lin" valueType="num">
                                      <p:cBhvr additive="base">
                                        <p:cTn id="25" dur="500" fill="hold"/>
                                        <p:tgtEl>
                                          <p:spTgt spid="8601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601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Behavioral Elements of CBT</a:t>
            </a:r>
            <a:endParaRPr lang="en-US" dirty="0"/>
          </a:p>
        </p:txBody>
      </p:sp>
      <p:sp>
        <p:nvSpPr>
          <p:cNvPr id="3" name="Content Placeholder 2"/>
          <p:cNvSpPr>
            <a:spLocks noGrp="1"/>
          </p:cNvSpPr>
          <p:nvPr>
            <p:ph idx="1"/>
          </p:nvPr>
        </p:nvSpPr>
        <p:spPr>
          <a:xfrm>
            <a:off x="457200" y="1585119"/>
            <a:ext cx="8458200" cy="4495800"/>
          </a:xfrm>
        </p:spPr>
        <p:txBody>
          <a:bodyPr/>
          <a:lstStyle/>
          <a:p>
            <a:pPr eaLnBrk="1" hangingPunct="1">
              <a:buFont typeface="Garamond" panose="02020404030301010803" pitchFamily="18" charset="0"/>
              <a:buChar char="•"/>
              <a:defRPr/>
            </a:pPr>
            <a:r>
              <a:rPr lang="en-US" sz="3600" b="1" dirty="0" smtClean="0"/>
              <a:t>Teaching clients </a:t>
            </a:r>
            <a:r>
              <a:rPr lang="en-US" sz="3600" b="1" dirty="0" smtClean="0">
                <a:solidFill>
                  <a:srgbClr val="FFFF00"/>
                </a:solidFill>
              </a:rPr>
              <a:t>behavioral skills </a:t>
            </a:r>
            <a:r>
              <a:rPr lang="en-US" sz="3600" b="1" dirty="0" smtClean="0"/>
              <a:t>to </a:t>
            </a:r>
          </a:p>
          <a:p>
            <a:pPr marL="346075" lvl="1" indent="0" eaLnBrk="1" hangingPunct="1">
              <a:spcBef>
                <a:spcPts val="0"/>
              </a:spcBef>
              <a:buNone/>
              <a:defRPr/>
            </a:pPr>
            <a:r>
              <a:rPr lang="en-US" sz="3600" b="1" dirty="0" smtClean="0"/>
              <a:t>avoid gambling</a:t>
            </a:r>
          </a:p>
          <a:p>
            <a:pPr marL="747713" lvl="2" indent="-346075" eaLnBrk="1" hangingPunct="1">
              <a:spcBef>
                <a:spcPts val="1200"/>
              </a:spcBef>
              <a:buFont typeface="Courier New" pitchFamily="49" charset="0"/>
              <a:buChar char="o"/>
              <a:defRPr/>
            </a:pPr>
            <a:r>
              <a:rPr lang="en-US" sz="2800" b="1" dirty="0" smtClean="0"/>
              <a:t>Avoiding high-risk situations</a:t>
            </a:r>
          </a:p>
          <a:p>
            <a:pPr marL="747713" lvl="2" indent="-346075" eaLnBrk="1" hangingPunct="1">
              <a:buFont typeface="Courier New" pitchFamily="49" charset="0"/>
              <a:buChar char="o"/>
              <a:defRPr/>
            </a:pPr>
            <a:r>
              <a:rPr lang="en-US" sz="2800" b="1" dirty="0" smtClean="0"/>
              <a:t>Managing Urges </a:t>
            </a:r>
            <a:r>
              <a:rPr lang="en-US" sz="2800" dirty="0" smtClean="0"/>
              <a:t>(“urge surfing”), stress, neg. mood</a:t>
            </a:r>
          </a:p>
          <a:p>
            <a:pPr marL="747713" lvl="2" indent="-346075" eaLnBrk="1" hangingPunct="1">
              <a:buFont typeface="Courier New" pitchFamily="49" charset="0"/>
              <a:buChar char="o"/>
              <a:defRPr/>
            </a:pPr>
            <a:r>
              <a:rPr lang="en-US" sz="2800" b="1" dirty="0" smtClean="0"/>
              <a:t>Problem solving </a:t>
            </a:r>
            <a:r>
              <a:rPr lang="en-US" sz="2800" dirty="0" smtClean="0"/>
              <a:t>(financial</a:t>
            </a:r>
            <a:r>
              <a:rPr lang="en-US" sz="2800" dirty="0"/>
              <a:t>, work, </a:t>
            </a:r>
            <a:r>
              <a:rPr lang="en-US" sz="2800" dirty="0" smtClean="0"/>
              <a:t>relationships)</a:t>
            </a:r>
          </a:p>
          <a:p>
            <a:pPr marL="914400" lvl="2" indent="-512763" eaLnBrk="1" hangingPunct="1">
              <a:spcBef>
                <a:spcPts val="0"/>
              </a:spcBef>
              <a:buFont typeface="Courier New" pitchFamily="49" charset="0"/>
              <a:buChar char="o"/>
              <a:defRPr/>
            </a:pPr>
            <a:endParaRPr lang="en-US" sz="2800" dirty="0" smtClean="0"/>
          </a:p>
          <a:p>
            <a:pPr marL="457200" lvl="2" indent="-403225" eaLnBrk="1" hangingPunct="1">
              <a:spcBef>
                <a:spcPts val="0"/>
              </a:spcBef>
              <a:buClr>
                <a:srgbClr val="00B0F0"/>
              </a:buClr>
              <a:buFont typeface="Arial" panose="020B0604020202020204" pitchFamily="34" charset="0"/>
              <a:buChar char="•"/>
              <a:defRPr/>
            </a:pPr>
            <a:r>
              <a:rPr lang="en-US" sz="3600" b="1" dirty="0" smtClean="0">
                <a:solidFill>
                  <a:srgbClr val="FFFF00"/>
                </a:solidFill>
              </a:rPr>
              <a:t>Addressing relapse prevention</a:t>
            </a:r>
          </a:p>
          <a:p>
            <a:pPr marL="858838" lvl="3" indent="-347663" eaLnBrk="1" hangingPunct="1">
              <a:buClr>
                <a:schemeClr val="tx1"/>
              </a:buClr>
              <a:buFont typeface="Courier New" panose="02070309020205020404" pitchFamily="49" charset="0"/>
              <a:buChar char="o"/>
              <a:defRPr/>
            </a:pPr>
            <a:r>
              <a:rPr lang="en-US" sz="2800" b="1" dirty="0" smtClean="0"/>
              <a:t>New behaviors, support networks, booster sessions</a:t>
            </a:r>
            <a:endParaRPr lang="en-US" sz="2800" b="1" dirty="0"/>
          </a:p>
        </p:txBody>
      </p:sp>
      <p:sp>
        <p:nvSpPr>
          <p:cNvPr id="4" name="Slide Number Placeholder 3"/>
          <p:cNvSpPr>
            <a:spLocks noGrp="1"/>
          </p:cNvSpPr>
          <p:nvPr>
            <p:ph type="sldNum" sz="quarter" idx="12"/>
          </p:nvPr>
        </p:nvSpPr>
        <p:spPr/>
        <p:txBody>
          <a:bodyPr/>
          <a:lstStyle/>
          <a:p>
            <a:pPr>
              <a:defRPr/>
            </a:pPr>
            <a:fld id="{3E9C7943-02D1-406F-A579-0426210B7EF0}" type="slidenum">
              <a:rPr lang="en-US" smtClean="0"/>
              <a:pPr>
                <a:defRPr/>
              </a:pPr>
              <a:t>18</a:t>
            </a:fld>
            <a:endParaRPr lang="en-US"/>
          </a:p>
        </p:txBody>
      </p:sp>
    </p:spTree>
    <p:extLst>
      <p:ext uri="{BB962C8B-B14F-4D97-AF65-F5344CB8AC3E}">
        <p14:creationId xmlns:p14="http://schemas.microsoft.com/office/powerpoint/2010/main" val="2781309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Research on CMBT Efficacy</a:t>
            </a:r>
            <a:br>
              <a:rPr lang="en-US" sz="4000" dirty="0" smtClean="0"/>
            </a:br>
            <a:endParaRPr lang="en-US" sz="4000" dirty="0"/>
          </a:p>
        </p:txBody>
      </p:sp>
      <p:sp>
        <p:nvSpPr>
          <p:cNvPr id="3" name="Content Placeholder 2"/>
          <p:cNvSpPr>
            <a:spLocks noGrp="1"/>
          </p:cNvSpPr>
          <p:nvPr>
            <p:ph idx="1"/>
          </p:nvPr>
        </p:nvSpPr>
        <p:spPr>
          <a:xfrm>
            <a:off x="457200" y="1066800"/>
            <a:ext cx="8229600" cy="5334000"/>
          </a:xfrm>
        </p:spPr>
        <p:txBody>
          <a:bodyPr/>
          <a:lstStyle/>
          <a:p>
            <a:pPr eaLnBrk="1" hangingPunct="1">
              <a:lnSpc>
                <a:spcPct val="80000"/>
              </a:lnSpc>
              <a:spcBef>
                <a:spcPts val="0"/>
              </a:spcBef>
              <a:buFont typeface="Garamond" panose="02020404030301010803" pitchFamily="18" charset="0"/>
              <a:buChar char="•"/>
              <a:defRPr/>
            </a:pPr>
            <a:r>
              <a:rPr lang="en-US" b="1" dirty="0" smtClean="0">
                <a:solidFill>
                  <a:srgbClr val="FFFF00"/>
                </a:solidFill>
              </a:rPr>
              <a:t>Study 1 (exploratory – open trial)</a:t>
            </a:r>
          </a:p>
          <a:p>
            <a:pPr marL="346075" indent="-346075" eaLnBrk="1" hangingPunct="1">
              <a:lnSpc>
                <a:spcPct val="80000"/>
              </a:lnSpc>
              <a:spcBef>
                <a:spcPts val="0"/>
              </a:spcBef>
              <a:buNone/>
              <a:defRPr/>
            </a:pPr>
            <a:r>
              <a:rPr lang="en-US" b="1" dirty="0">
                <a:solidFill>
                  <a:srgbClr val="FFFF00"/>
                </a:solidFill>
              </a:rPr>
              <a:t>	</a:t>
            </a:r>
            <a:r>
              <a:rPr lang="en-US" b="1" dirty="0" smtClean="0">
                <a:solidFill>
                  <a:srgbClr val="FFFF00"/>
                </a:solidFill>
              </a:rPr>
              <a:t>Comparing CMBT and TAU</a:t>
            </a:r>
            <a:r>
              <a:rPr lang="en-US" b="1" dirty="0" smtClean="0"/>
              <a:t> </a:t>
            </a:r>
            <a:r>
              <a:rPr lang="en-US" sz="2400" dirty="0" smtClean="0"/>
              <a:t>(</a:t>
            </a:r>
            <a:r>
              <a:rPr lang="en-US" sz="2400" dirty="0" err="1" smtClean="0"/>
              <a:t>trmt</a:t>
            </a:r>
            <a:r>
              <a:rPr lang="en-US" sz="2400" dirty="0" smtClean="0"/>
              <a:t>. as usual)</a:t>
            </a:r>
          </a:p>
          <a:p>
            <a:pPr marL="401637" lvl="2" indent="0" eaLnBrk="1" hangingPunct="1">
              <a:lnSpc>
                <a:spcPct val="90000"/>
              </a:lnSpc>
              <a:spcBef>
                <a:spcPts val="1800"/>
              </a:spcBef>
              <a:buNone/>
              <a:defRPr/>
            </a:pPr>
            <a:r>
              <a:rPr lang="en-US" sz="2800" b="1" u="sng" dirty="0" smtClean="0"/>
              <a:t>CMBT:</a:t>
            </a:r>
            <a:r>
              <a:rPr lang="en-US" sz="2800" b="1" dirty="0" smtClean="0"/>
              <a:t> </a:t>
            </a:r>
          </a:p>
          <a:p>
            <a:pPr marL="914400" lvl="2" indent="-512763" eaLnBrk="1" hangingPunct="1">
              <a:lnSpc>
                <a:spcPct val="90000"/>
              </a:lnSpc>
              <a:spcBef>
                <a:spcPts val="0"/>
              </a:spcBef>
              <a:buFont typeface="Courier New" pitchFamily="49" charset="0"/>
              <a:buChar char="o"/>
              <a:defRPr/>
            </a:pPr>
            <a:r>
              <a:rPr lang="en-US" sz="2800" b="1" dirty="0" smtClean="0"/>
              <a:t>9 </a:t>
            </a:r>
            <a:r>
              <a:rPr lang="en-US" sz="2800" b="1" dirty="0"/>
              <a:t>males </a:t>
            </a:r>
            <a:r>
              <a:rPr lang="en-US" dirty="0"/>
              <a:t>(horse racing, BJ, craps gamblers</a:t>
            </a:r>
            <a:r>
              <a:rPr lang="en-US" dirty="0" smtClean="0"/>
              <a:t>)</a:t>
            </a:r>
          </a:p>
          <a:p>
            <a:pPr marL="858837" lvl="3" indent="0" eaLnBrk="1" hangingPunct="1">
              <a:lnSpc>
                <a:spcPct val="90000"/>
              </a:lnSpc>
              <a:spcBef>
                <a:spcPts val="0"/>
              </a:spcBef>
              <a:buNone/>
              <a:defRPr/>
            </a:pPr>
            <a:r>
              <a:rPr lang="en-US" dirty="0" smtClean="0"/>
              <a:t>	    (2 males and 1 female did not participate in research)</a:t>
            </a:r>
            <a:endParaRPr lang="en-US" dirty="0"/>
          </a:p>
          <a:p>
            <a:pPr marL="914400" lvl="2" indent="-512763" eaLnBrk="1" hangingPunct="1">
              <a:lnSpc>
                <a:spcPct val="90000"/>
              </a:lnSpc>
              <a:spcBef>
                <a:spcPts val="0"/>
              </a:spcBef>
              <a:buFont typeface="Courier New" pitchFamily="49" charset="0"/>
              <a:buChar char="o"/>
              <a:defRPr/>
            </a:pPr>
            <a:r>
              <a:rPr lang="en-US" sz="2800" dirty="0" smtClean="0"/>
              <a:t>Mean age 43 </a:t>
            </a:r>
            <a:r>
              <a:rPr lang="en-US" sz="2800" dirty="0" err="1" smtClean="0"/>
              <a:t>yrs</a:t>
            </a:r>
            <a:r>
              <a:rPr lang="en-US" sz="2800" dirty="0" smtClean="0"/>
              <a:t> </a:t>
            </a:r>
            <a:r>
              <a:rPr lang="en-US" dirty="0" smtClean="0"/>
              <a:t>(range: 27-56)</a:t>
            </a:r>
            <a:r>
              <a:rPr lang="en-US" sz="2800" dirty="0" smtClean="0"/>
              <a:t>; 6 </a:t>
            </a:r>
            <a:r>
              <a:rPr lang="en-US" sz="2800" dirty="0" err="1" smtClean="0"/>
              <a:t>Cauc</a:t>
            </a:r>
            <a:r>
              <a:rPr lang="en-US" sz="2800" dirty="0" smtClean="0"/>
              <a:t>., 3 AA. </a:t>
            </a:r>
          </a:p>
          <a:p>
            <a:pPr marL="914400" lvl="2" indent="-512763" eaLnBrk="1" hangingPunct="1">
              <a:lnSpc>
                <a:spcPct val="90000"/>
              </a:lnSpc>
              <a:spcBef>
                <a:spcPts val="0"/>
              </a:spcBef>
              <a:buFont typeface="Courier New" pitchFamily="49" charset="0"/>
              <a:buChar char="o"/>
              <a:defRPr/>
            </a:pPr>
            <a:r>
              <a:rPr lang="en-US" sz="2800" dirty="0" smtClean="0"/>
              <a:t>All met ≥ 7 of 10 DSM-IV criteria</a:t>
            </a:r>
            <a:r>
              <a:rPr lang="en-US" sz="2800" dirty="0"/>
              <a:t>; </a:t>
            </a:r>
            <a:r>
              <a:rPr lang="en-US" sz="2800" dirty="0" smtClean="0"/>
              <a:t>Mean SOGS 16</a:t>
            </a:r>
          </a:p>
          <a:p>
            <a:pPr marL="401637" lvl="2" indent="0" eaLnBrk="1" hangingPunct="1">
              <a:buNone/>
              <a:defRPr/>
            </a:pPr>
            <a:r>
              <a:rPr lang="en-US" sz="2800" b="1" u="sng" dirty="0" smtClean="0"/>
              <a:t>TAU:</a:t>
            </a:r>
            <a:r>
              <a:rPr lang="en-US" sz="2800" b="1" dirty="0" smtClean="0"/>
              <a:t>  </a:t>
            </a:r>
            <a:r>
              <a:rPr lang="en-US" sz="2800" dirty="0" smtClean="0"/>
              <a:t>(data retrieved from archives)</a:t>
            </a:r>
          </a:p>
          <a:p>
            <a:pPr marL="914400" lvl="2" indent="-512763" eaLnBrk="1" hangingPunct="1">
              <a:spcBef>
                <a:spcPts val="0"/>
              </a:spcBef>
              <a:buFont typeface="Courier New" pitchFamily="49" charset="0"/>
              <a:buChar char="o"/>
              <a:defRPr/>
            </a:pPr>
            <a:r>
              <a:rPr lang="en-US" sz="2800" b="1" dirty="0" smtClean="0"/>
              <a:t>12 males </a:t>
            </a:r>
          </a:p>
          <a:p>
            <a:pPr marL="914400" lvl="2" indent="-512763" eaLnBrk="1" hangingPunct="1">
              <a:lnSpc>
                <a:spcPct val="90000"/>
              </a:lnSpc>
              <a:spcBef>
                <a:spcPts val="0"/>
              </a:spcBef>
              <a:buFont typeface="Courier New" pitchFamily="49" charset="0"/>
              <a:buChar char="o"/>
              <a:defRPr/>
            </a:pPr>
            <a:r>
              <a:rPr lang="en-US" sz="2800" dirty="0"/>
              <a:t>Mean age </a:t>
            </a:r>
            <a:r>
              <a:rPr lang="en-US" sz="2800" dirty="0" smtClean="0"/>
              <a:t>44 </a:t>
            </a:r>
            <a:r>
              <a:rPr lang="en-US" sz="2800" dirty="0" err="1"/>
              <a:t>yrs</a:t>
            </a:r>
            <a:r>
              <a:rPr lang="en-US" sz="2800" dirty="0"/>
              <a:t> </a:t>
            </a:r>
            <a:r>
              <a:rPr lang="en-US" dirty="0"/>
              <a:t>(range: </a:t>
            </a:r>
            <a:r>
              <a:rPr lang="en-US" dirty="0" smtClean="0"/>
              <a:t>30-59)</a:t>
            </a:r>
            <a:r>
              <a:rPr lang="en-US" sz="2800" dirty="0" smtClean="0"/>
              <a:t>; 10 </a:t>
            </a:r>
            <a:r>
              <a:rPr lang="en-US" sz="2800" dirty="0" err="1"/>
              <a:t>Cauc</a:t>
            </a:r>
            <a:r>
              <a:rPr lang="en-US" sz="2800" dirty="0"/>
              <a:t>., </a:t>
            </a:r>
            <a:r>
              <a:rPr lang="en-US" sz="2800" dirty="0" smtClean="0"/>
              <a:t>1AA, 1NA</a:t>
            </a:r>
            <a:endParaRPr lang="en-US" sz="2800" dirty="0"/>
          </a:p>
          <a:p>
            <a:pPr marL="914400" lvl="2" indent="-512763" eaLnBrk="1" hangingPunct="1">
              <a:lnSpc>
                <a:spcPct val="90000"/>
              </a:lnSpc>
              <a:spcBef>
                <a:spcPts val="0"/>
              </a:spcBef>
              <a:buFont typeface="Courier New" pitchFamily="49" charset="0"/>
              <a:buChar char="o"/>
              <a:defRPr/>
            </a:pPr>
            <a:r>
              <a:rPr lang="en-US" sz="2800" dirty="0"/>
              <a:t>All met ≥ </a:t>
            </a:r>
            <a:r>
              <a:rPr lang="en-US" sz="2800" dirty="0" smtClean="0"/>
              <a:t>7.5 </a:t>
            </a:r>
            <a:r>
              <a:rPr lang="en-US" sz="2800" dirty="0"/>
              <a:t>of 10 DSM-IV </a:t>
            </a:r>
            <a:r>
              <a:rPr lang="en-US" sz="2800" dirty="0" smtClean="0"/>
              <a:t>crit.; </a:t>
            </a:r>
            <a:r>
              <a:rPr lang="en-US" sz="2800" dirty="0" err="1" smtClean="0"/>
              <a:t>Mn</a:t>
            </a:r>
            <a:r>
              <a:rPr lang="en-US" sz="2800" dirty="0" smtClean="0"/>
              <a:t> SOGS 15</a:t>
            </a:r>
            <a:endParaRPr lang="en-US" sz="2800" dirty="0"/>
          </a:p>
          <a:p>
            <a:pPr marL="914400" lvl="2" indent="-512763" eaLnBrk="1" hangingPunct="1">
              <a:spcBef>
                <a:spcPts val="0"/>
              </a:spcBef>
              <a:buFont typeface="Courier New" pitchFamily="49" charset="0"/>
              <a:buChar char="o"/>
              <a:defRPr/>
            </a:pPr>
            <a:endParaRPr lang="en-US" sz="2800" dirty="0" smtClean="0"/>
          </a:p>
        </p:txBody>
      </p:sp>
      <p:sp>
        <p:nvSpPr>
          <p:cNvPr id="4" name="Slide Number Placeholder 3"/>
          <p:cNvSpPr>
            <a:spLocks noGrp="1"/>
          </p:cNvSpPr>
          <p:nvPr>
            <p:ph type="sldNum" sz="quarter" idx="12"/>
          </p:nvPr>
        </p:nvSpPr>
        <p:spPr/>
        <p:txBody>
          <a:bodyPr/>
          <a:lstStyle/>
          <a:p>
            <a:pPr>
              <a:defRPr/>
            </a:pPr>
            <a:fld id="{3E9C7943-02D1-406F-A579-0426210B7EF0}" type="slidenum">
              <a:rPr lang="en-US" smtClean="0"/>
              <a:pPr>
                <a:defRPr/>
              </a:pPr>
              <a:t>19</a:t>
            </a:fld>
            <a:endParaRPr lang="en-US"/>
          </a:p>
        </p:txBody>
      </p:sp>
    </p:spTree>
    <p:extLst>
      <p:ext uri="{BB962C8B-B14F-4D97-AF65-F5344CB8AC3E}">
        <p14:creationId xmlns:p14="http://schemas.microsoft.com/office/powerpoint/2010/main" val="2652022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 calcmode="lin" valueType="num">
                                      <p:cBhvr additive="base">
                                        <p:cTn id="4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 calcmode="lin" valueType="num">
                                      <p:cBhvr additive="base">
                                        <p:cTn id="5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E26BAB8A-3E03-46F7-8EDF-EE870210EB56}" type="slidenum">
              <a:rPr lang="en-US" smtClean="0"/>
              <a:pPr>
                <a:defRPr/>
              </a:pPr>
              <a:t>2</a:t>
            </a:fld>
            <a:endParaRPr lang="en-US"/>
          </a:p>
        </p:txBody>
      </p:sp>
      <p:sp>
        <p:nvSpPr>
          <p:cNvPr id="63490" name="Rectangle 2"/>
          <p:cNvSpPr>
            <a:spLocks noGrp="1" noChangeArrowheads="1"/>
          </p:cNvSpPr>
          <p:nvPr>
            <p:ph type="title" idx="4294967295"/>
          </p:nvPr>
        </p:nvSpPr>
        <p:spPr>
          <a:xfrm>
            <a:off x="304800" y="193964"/>
            <a:ext cx="8229600" cy="990600"/>
          </a:xfrm>
        </p:spPr>
        <p:txBody>
          <a:bodyPr/>
          <a:lstStyle/>
          <a:p>
            <a:pPr eaLnBrk="1" hangingPunct="1">
              <a:defRPr/>
            </a:pPr>
            <a:r>
              <a:rPr lang="en-US" sz="4000" dirty="0" smtClean="0"/>
              <a:t/>
            </a:r>
            <a:br>
              <a:rPr lang="en-US" sz="4000" dirty="0" smtClean="0"/>
            </a:br>
            <a:r>
              <a:rPr lang="en-US" sz="4000" dirty="0" smtClean="0"/>
              <a:t>Status of Treatment for Gambling</a:t>
            </a:r>
          </a:p>
        </p:txBody>
      </p:sp>
      <p:sp>
        <p:nvSpPr>
          <p:cNvPr id="63491" name="Rectangle 3"/>
          <p:cNvSpPr>
            <a:spLocks noGrp="1" noChangeArrowheads="1"/>
          </p:cNvSpPr>
          <p:nvPr>
            <p:ph type="body" idx="4294967295"/>
          </p:nvPr>
        </p:nvSpPr>
        <p:spPr>
          <a:xfrm>
            <a:off x="304800" y="1752600"/>
            <a:ext cx="8610600" cy="4495800"/>
          </a:xfrm>
        </p:spPr>
        <p:txBody>
          <a:bodyPr/>
          <a:lstStyle/>
          <a:p>
            <a:pPr marL="571500" lvl="1" indent="-571500" eaLnBrk="1" hangingPunct="1">
              <a:lnSpc>
                <a:spcPct val="90000"/>
              </a:lnSpc>
              <a:spcBef>
                <a:spcPts val="1800"/>
              </a:spcBef>
              <a:buFont typeface="Arial" panose="020B0604020202020204" pitchFamily="34" charset="0"/>
              <a:buChar char="•"/>
              <a:defRPr/>
            </a:pPr>
            <a:r>
              <a:rPr lang="en-US" sz="3600" b="1" dirty="0"/>
              <a:t>Legislative </a:t>
            </a:r>
            <a:r>
              <a:rPr lang="en-US" sz="3600" b="1" dirty="0" smtClean="0">
                <a:sym typeface="Wingdings" panose="05000000000000000000" pitchFamily="2" charset="2"/>
              </a:rPr>
              <a:t>Lifetime </a:t>
            </a:r>
            <a:r>
              <a:rPr lang="en-US" sz="3600" b="1" dirty="0">
                <a:sym typeface="Wingdings" panose="05000000000000000000" pitchFamily="2" charset="2"/>
              </a:rPr>
              <a:t>prevalence: </a:t>
            </a:r>
          </a:p>
          <a:p>
            <a:pPr marL="1299845" lvl="2" indent="-457200" eaLnBrk="1" hangingPunct="1">
              <a:lnSpc>
                <a:spcPct val="90000"/>
              </a:lnSpc>
              <a:spcBef>
                <a:spcPts val="300"/>
              </a:spcBef>
              <a:buFont typeface="Wingdings" panose="05000000000000000000" pitchFamily="2" charset="2"/>
              <a:buChar char="§"/>
              <a:defRPr/>
            </a:pPr>
            <a:r>
              <a:rPr lang="en-US" sz="2800" b="1" dirty="0" smtClean="0">
                <a:sym typeface="Wingdings" panose="05000000000000000000" pitchFamily="2" charset="2"/>
              </a:rPr>
              <a:t>Gambling disorder: </a:t>
            </a:r>
            <a:r>
              <a:rPr lang="en-US" sz="2800" b="1" dirty="0">
                <a:sym typeface="Wingdings" panose="05000000000000000000" pitchFamily="2" charset="2"/>
              </a:rPr>
              <a:t>~0.5 </a:t>
            </a:r>
            <a:r>
              <a:rPr lang="en-US" sz="2800" b="1" dirty="0" smtClean="0">
                <a:sym typeface="Wingdings" panose="05000000000000000000" pitchFamily="2" charset="2"/>
              </a:rPr>
              <a:t>– 1.0%</a:t>
            </a:r>
            <a:endParaRPr lang="en-US" sz="2800" b="1" dirty="0">
              <a:sym typeface="Wingdings" panose="05000000000000000000" pitchFamily="2" charset="2"/>
            </a:endParaRPr>
          </a:p>
          <a:p>
            <a:pPr marL="1299845" lvl="2" indent="-457200" eaLnBrk="1" hangingPunct="1">
              <a:lnSpc>
                <a:spcPct val="90000"/>
              </a:lnSpc>
              <a:spcBef>
                <a:spcPts val="300"/>
              </a:spcBef>
              <a:buFont typeface="Wingdings" panose="05000000000000000000" pitchFamily="2" charset="2"/>
              <a:buChar char="§"/>
              <a:defRPr/>
            </a:pPr>
            <a:r>
              <a:rPr lang="en-US" sz="2800" b="1" dirty="0">
                <a:sym typeface="Wingdings" panose="05000000000000000000" pitchFamily="2" charset="2"/>
              </a:rPr>
              <a:t>Problem gambling: </a:t>
            </a:r>
            <a:r>
              <a:rPr lang="en-US" sz="2800" b="1" dirty="0" smtClean="0">
                <a:sym typeface="Wingdings" panose="05000000000000000000" pitchFamily="2" charset="2"/>
              </a:rPr>
              <a:t>   2.0 – 4.0%</a:t>
            </a:r>
            <a:endParaRPr lang="en-US" sz="1600" b="1" dirty="0"/>
          </a:p>
          <a:p>
            <a:pPr eaLnBrk="1" hangingPunct="1">
              <a:lnSpc>
                <a:spcPct val="90000"/>
              </a:lnSpc>
              <a:spcBef>
                <a:spcPts val="1800"/>
              </a:spcBef>
              <a:defRPr/>
            </a:pPr>
            <a:r>
              <a:rPr lang="en-US" sz="3600" b="1" dirty="0" smtClean="0"/>
              <a:t>Legislative changes: Proliferation of gambling venues </a:t>
            </a:r>
            <a:r>
              <a:rPr lang="en-US" sz="2800" b="1" dirty="0" smtClean="0"/>
              <a:t>(USA, CAN, AUS) </a:t>
            </a:r>
          </a:p>
          <a:p>
            <a:pPr eaLnBrk="1" hangingPunct="1">
              <a:lnSpc>
                <a:spcPct val="90000"/>
              </a:lnSpc>
              <a:spcBef>
                <a:spcPts val="2400"/>
              </a:spcBef>
              <a:spcAft>
                <a:spcPts val="600"/>
              </a:spcAft>
              <a:defRPr/>
            </a:pPr>
            <a:r>
              <a:rPr lang="en-US" sz="3600" b="1" dirty="0" smtClean="0"/>
              <a:t>Urgent need for effective treatments</a:t>
            </a:r>
          </a:p>
          <a:p>
            <a:pPr marL="969963" lvl="1" indent="-457200" eaLnBrk="1" hangingPunct="1">
              <a:lnSpc>
                <a:spcPct val="90000"/>
              </a:lnSpc>
              <a:spcBef>
                <a:spcPts val="300"/>
              </a:spcBef>
              <a:buFont typeface="Wingdings" panose="05000000000000000000" pitchFamily="2" charset="2"/>
              <a:buChar char="§"/>
              <a:defRPr/>
            </a:pPr>
            <a:r>
              <a:rPr lang="en-US" b="1" dirty="0" smtClean="0"/>
              <a:t>Treatment development in early stages</a:t>
            </a:r>
          </a:p>
          <a:p>
            <a:pPr marL="0" indent="0" eaLnBrk="1" hangingPunct="1">
              <a:lnSpc>
                <a:spcPct val="90000"/>
              </a:lnSpc>
              <a:buNone/>
              <a:defRPr/>
            </a:pPr>
            <a:endParaRPr lang="en-US" b="1" dirty="0">
              <a:solidFill>
                <a:prstClr val="white"/>
              </a:solidFill>
            </a:endParaRPr>
          </a:p>
          <a:p>
            <a:pPr eaLnBrk="1" hangingPunct="1">
              <a:lnSpc>
                <a:spcPct val="90000"/>
              </a:lnSpc>
              <a:defRPr/>
            </a:pPr>
            <a:endParaRPr lang="en-US"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anim calcmode="lin" valueType="num">
                                      <p:cBhvr additive="base">
                                        <p:cTn id="7" dur="500" fill="hold"/>
                                        <p:tgtEl>
                                          <p:spTgt spid="6349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3491">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3491">
                                            <p:txEl>
                                              <p:pRg st="1" end="1"/>
                                            </p:txEl>
                                          </p:spTgt>
                                        </p:tgtEl>
                                        <p:attrNameLst>
                                          <p:attrName>style.visibility</p:attrName>
                                        </p:attrNameLst>
                                      </p:cBhvr>
                                      <p:to>
                                        <p:strVal val="visible"/>
                                      </p:to>
                                    </p:set>
                                    <p:anim calcmode="lin" valueType="num">
                                      <p:cBhvr additive="base">
                                        <p:cTn id="11" dur="500" fill="hold"/>
                                        <p:tgtEl>
                                          <p:spTgt spid="63491">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3491">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63491">
                                            <p:txEl>
                                              <p:pRg st="2" end="2"/>
                                            </p:txEl>
                                          </p:spTgt>
                                        </p:tgtEl>
                                        <p:attrNameLst>
                                          <p:attrName>style.visibility</p:attrName>
                                        </p:attrNameLst>
                                      </p:cBhvr>
                                      <p:to>
                                        <p:strVal val="visible"/>
                                      </p:to>
                                    </p:set>
                                    <p:anim calcmode="lin" valueType="num">
                                      <p:cBhvr additive="base">
                                        <p:cTn id="15" dur="500" fill="hold"/>
                                        <p:tgtEl>
                                          <p:spTgt spid="63491">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349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63491">
                                            <p:txEl>
                                              <p:pRg st="3" end="3"/>
                                            </p:txEl>
                                          </p:spTgt>
                                        </p:tgtEl>
                                        <p:attrNameLst>
                                          <p:attrName>style.visibility</p:attrName>
                                        </p:attrNameLst>
                                      </p:cBhvr>
                                      <p:to>
                                        <p:strVal val="visible"/>
                                      </p:to>
                                    </p:set>
                                    <p:anim calcmode="lin" valueType="num">
                                      <p:cBhvr additive="base">
                                        <p:cTn id="21" dur="500" fill="hold"/>
                                        <p:tgtEl>
                                          <p:spTgt spid="63491">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349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63491">
                                            <p:txEl>
                                              <p:pRg st="4" end="4"/>
                                            </p:txEl>
                                          </p:spTgt>
                                        </p:tgtEl>
                                        <p:attrNameLst>
                                          <p:attrName>style.visibility</p:attrName>
                                        </p:attrNameLst>
                                      </p:cBhvr>
                                      <p:to>
                                        <p:strVal val="visible"/>
                                      </p:to>
                                    </p:set>
                                    <p:anim calcmode="lin" valueType="num">
                                      <p:cBhvr additive="base">
                                        <p:cTn id="27" dur="500" fill="hold"/>
                                        <p:tgtEl>
                                          <p:spTgt spid="63491">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3491">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63491">
                                            <p:txEl>
                                              <p:pRg st="5" end="5"/>
                                            </p:txEl>
                                          </p:spTgt>
                                        </p:tgtEl>
                                        <p:attrNameLst>
                                          <p:attrName>style.visibility</p:attrName>
                                        </p:attrNameLst>
                                      </p:cBhvr>
                                      <p:to>
                                        <p:strVal val="visible"/>
                                      </p:to>
                                    </p:set>
                                    <p:anim calcmode="lin" valueType="num">
                                      <p:cBhvr additive="base">
                                        <p:cTn id="31" dur="500" fill="hold"/>
                                        <p:tgtEl>
                                          <p:spTgt spid="63491">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349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
            </a:r>
            <a:br>
              <a:rPr lang="en-US" sz="4000" dirty="0" smtClean="0"/>
            </a:br>
            <a:endParaRPr lang="en-US" sz="4000" dirty="0"/>
          </a:p>
        </p:txBody>
      </p:sp>
      <p:sp>
        <p:nvSpPr>
          <p:cNvPr id="3" name="Content Placeholder 2"/>
          <p:cNvSpPr>
            <a:spLocks noGrp="1"/>
          </p:cNvSpPr>
          <p:nvPr>
            <p:ph idx="1"/>
          </p:nvPr>
        </p:nvSpPr>
        <p:spPr>
          <a:xfrm>
            <a:off x="457200" y="588818"/>
            <a:ext cx="8229600" cy="5867400"/>
          </a:xfrm>
        </p:spPr>
        <p:txBody>
          <a:bodyPr/>
          <a:lstStyle/>
          <a:p>
            <a:pPr eaLnBrk="1" hangingPunct="1">
              <a:lnSpc>
                <a:spcPct val="80000"/>
              </a:lnSpc>
              <a:spcBef>
                <a:spcPts val="0"/>
              </a:spcBef>
              <a:buFont typeface="Garamond" panose="02020404030301010803" pitchFamily="18" charset="0"/>
              <a:buChar char="•"/>
              <a:defRPr/>
            </a:pPr>
            <a:r>
              <a:rPr lang="en-US" b="1" dirty="0" smtClean="0">
                <a:solidFill>
                  <a:srgbClr val="FFFF00"/>
                </a:solidFill>
              </a:rPr>
              <a:t>Attrition: CMBT vs. TAU</a:t>
            </a:r>
            <a:endParaRPr lang="en-US" sz="2400" b="1" dirty="0" smtClean="0"/>
          </a:p>
          <a:p>
            <a:pPr marL="401637" lvl="2" indent="0" eaLnBrk="1" hangingPunct="1">
              <a:lnSpc>
                <a:spcPct val="90000"/>
              </a:lnSpc>
              <a:spcBef>
                <a:spcPts val="0"/>
              </a:spcBef>
              <a:buNone/>
              <a:defRPr/>
            </a:pPr>
            <a:r>
              <a:rPr lang="en-US" sz="2800" b="1" dirty="0" smtClean="0"/>
              <a:t>CMBT: 	9 of 9 retained</a:t>
            </a:r>
          </a:p>
          <a:p>
            <a:pPr marL="401637" lvl="2" indent="0" eaLnBrk="1" hangingPunct="1">
              <a:lnSpc>
                <a:spcPct val="90000"/>
              </a:lnSpc>
              <a:spcBef>
                <a:spcPts val="0"/>
              </a:spcBef>
              <a:buNone/>
              <a:defRPr/>
            </a:pPr>
            <a:r>
              <a:rPr lang="en-US" sz="2800" b="1" dirty="0" smtClean="0"/>
              <a:t>TAU:  	8 of 12 retained  </a:t>
            </a:r>
          </a:p>
          <a:p>
            <a:pPr marL="401637" lvl="2" indent="0" eaLnBrk="1" hangingPunct="1">
              <a:lnSpc>
                <a:spcPct val="90000"/>
              </a:lnSpc>
              <a:spcBef>
                <a:spcPts val="0"/>
              </a:spcBef>
              <a:buNone/>
              <a:defRPr/>
            </a:pPr>
            <a:r>
              <a:rPr lang="en-US" sz="2800" dirty="0"/>
              <a:t>	</a:t>
            </a:r>
            <a:r>
              <a:rPr lang="en-US" sz="2800" dirty="0" smtClean="0"/>
              <a:t>	</a:t>
            </a:r>
            <a:r>
              <a:rPr lang="en-US" dirty="0" smtClean="0">
                <a:effectLst/>
              </a:rPr>
              <a:t>χ</a:t>
            </a:r>
            <a:r>
              <a:rPr lang="en-US" baseline="30000" dirty="0" smtClean="0">
                <a:effectLst/>
              </a:rPr>
              <a:t>2 </a:t>
            </a:r>
            <a:r>
              <a:rPr lang="en-US" dirty="0" smtClean="0">
                <a:effectLst/>
              </a:rPr>
              <a:t> </a:t>
            </a:r>
            <a:r>
              <a:rPr lang="en-US" dirty="0"/>
              <a:t>(1, </a:t>
            </a:r>
            <a:r>
              <a:rPr lang="en-US" i="1" dirty="0"/>
              <a:t>N</a:t>
            </a:r>
            <a:r>
              <a:rPr lang="en-US" dirty="0"/>
              <a:t>=20)=8.05, </a:t>
            </a:r>
            <a:r>
              <a:rPr lang="en-US" i="1" dirty="0"/>
              <a:t>p</a:t>
            </a:r>
            <a:r>
              <a:rPr lang="en-US" dirty="0"/>
              <a:t>=.</a:t>
            </a:r>
            <a:r>
              <a:rPr lang="en-US" dirty="0" smtClean="0"/>
              <a:t>005</a:t>
            </a:r>
          </a:p>
          <a:p>
            <a:pPr marL="401637" lvl="2" indent="0" eaLnBrk="1" hangingPunct="1">
              <a:lnSpc>
                <a:spcPct val="90000"/>
              </a:lnSpc>
              <a:spcBef>
                <a:spcPts val="1800"/>
              </a:spcBef>
              <a:buNone/>
              <a:defRPr/>
            </a:pPr>
            <a:r>
              <a:rPr lang="en-US" sz="2800" b="1" dirty="0" smtClean="0">
                <a:solidFill>
                  <a:srgbClr val="FFFF00"/>
                </a:solidFill>
                <a:effectLst/>
              </a:rPr>
              <a:t>SOGS</a:t>
            </a:r>
            <a:r>
              <a:rPr lang="en-US" sz="2800" dirty="0" smtClean="0">
                <a:effectLst/>
              </a:rPr>
              <a:t> (before and after treatment):</a:t>
            </a:r>
          </a:p>
          <a:p>
            <a:pPr marL="401637" lvl="2" indent="0" eaLnBrk="1" hangingPunct="1">
              <a:lnSpc>
                <a:spcPct val="90000"/>
              </a:lnSpc>
              <a:spcBef>
                <a:spcPts val="0"/>
              </a:spcBef>
              <a:buNone/>
              <a:defRPr/>
            </a:pPr>
            <a:r>
              <a:rPr lang="en-US" sz="2800" b="1" dirty="0"/>
              <a:t>CMBT:</a:t>
            </a:r>
            <a:r>
              <a:rPr lang="en-US" sz="2800" dirty="0"/>
              <a:t> 	</a:t>
            </a:r>
            <a:r>
              <a:rPr lang="en-US" b="1" dirty="0" smtClean="0"/>
              <a:t>Pre </a:t>
            </a:r>
            <a:r>
              <a:rPr lang="en-US" b="1" i="1" dirty="0" smtClean="0"/>
              <a:t>M</a:t>
            </a:r>
            <a:r>
              <a:rPr lang="en-US" b="1" dirty="0" smtClean="0"/>
              <a:t>=</a:t>
            </a:r>
            <a:r>
              <a:rPr lang="en-US" b="1" dirty="0" smtClean="0">
                <a:solidFill>
                  <a:srgbClr val="FFFF00"/>
                </a:solidFill>
              </a:rPr>
              <a:t>15.9</a:t>
            </a:r>
            <a:r>
              <a:rPr lang="en-US" b="1" dirty="0" smtClean="0"/>
              <a:t> </a:t>
            </a:r>
            <a:r>
              <a:rPr lang="en-US" dirty="0" smtClean="0"/>
              <a:t>(SD 3.6); </a:t>
            </a:r>
            <a:r>
              <a:rPr lang="en-US" b="1" dirty="0" smtClean="0"/>
              <a:t>Post </a:t>
            </a:r>
            <a:r>
              <a:rPr lang="en-US" b="1" i="1" dirty="0" smtClean="0"/>
              <a:t>M</a:t>
            </a:r>
            <a:r>
              <a:rPr lang="en-US" b="1" dirty="0" smtClean="0"/>
              <a:t>=</a:t>
            </a:r>
            <a:r>
              <a:rPr lang="en-US" b="1" dirty="0" smtClean="0">
                <a:solidFill>
                  <a:srgbClr val="FFFF00"/>
                </a:solidFill>
              </a:rPr>
              <a:t>1.2</a:t>
            </a:r>
            <a:r>
              <a:rPr lang="en-US" b="1" dirty="0" smtClean="0"/>
              <a:t> </a:t>
            </a:r>
            <a:r>
              <a:rPr lang="en-US" dirty="0" smtClean="0"/>
              <a:t>(SD 2.9)</a:t>
            </a:r>
            <a:r>
              <a:rPr lang="en-US" sz="2800" dirty="0" smtClean="0">
                <a:solidFill>
                  <a:srgbClr val="FFFF00"/>
                </a:solidFill>
              </a:rPr>
              <a:t>*</a:t>
            </a:r>
            <a:endParaRPr lang="en-US" sz="2800" dirty="0">
              <a:solidFill>
                <a:srgbClr val="FFFF00"/>
              </a:solidFill>
            </a:endParaRPr>
          </a:p>
          <a:p>
            <a:pPr marL="401637" lvl="2" indent="0" eaLnBrk="1" hangingPunct="1">
              <a:lnSpc>
                <a:spcPct val="90000"/>
              </a:lnSpc>
              <a:spcBef>
                <a:spcPts val="0"/>
              </a:spcBef>
              <a:buNone/>
              <a:defRPr/>
            </a:pPr>
            <a:r>
              <a:rPr lang="en-US" sz="2800" b="1" dirty="0"/>
              <a:t>TAU:  </a:t>
            </a:r>
            <a:r>
              <a:rPr lang="en-US" sz="2800" dirty="0"/>
              <a:t>	</a:t>
            </a:r>
            <a:r>
              <a:rPr lang="en-US" b="1" dirty="0" smtClean="0"/>
              <a:t>Pre </a:t>
            </a:r>
            <a:r>
              <a:rPr lang="en-US" b="1" i="1" dirty="0" smtClean="0"/>
              <a:t>M</a:t>
            </a:r>
            <a:r>
              <a:rPr lang="en-US" b="1" dirty="0" smtClean="0"/>
              <a:t>=</a:t>
            </a:r>
            <a:r>
              <a:rPr lang="en-US" b="1" dirty="0" smtClean="0">
                <a:solidFill>
                  <a:srgbClr val="FFFF00"/>
                </a:solidFill>
              </a:rPr>
              <a:t>14.0</a:t>
            </a:r>
            <a:r>
              <a:rPr lang="en-US" b="1" dirty="0" smtClean="0"/>
              <a:t> </a:t>
            </a:r>
            <a:r>
              <a:rPr lang="en-US" dirty="0" smtClean="0"/>
              <a:t>(SD 4.2); </a:t>
            </a:r>
            <a:r>
              <a:rPr lang="en-US" b="1" dirty="0" smtClean="0"/>
              <a:t>Post </a:t>
            </a:r>
            <a:r>
              <a:rPr lang="en-US" b="1" i="1" dirty="0" smtClean="0"/>
              <a:t>M</a:t>
            </a:r>
            <a:r>
              <a:rPr lang="en-US" b="1" dirty="0" smtClean="0"/>
              <a:t>=</a:t>
            </a:r>
            <a:r>
              <a:rPr lang="en-US" b="1" dirty="0" smtClean="0">
                <a:solidFill>
                  <a:srgbClr val="FFFF00"/>
                </a:solidFill>
              </a:rPr>
              <a:t>7.8</a:t>
            </a:r>
            <a:r>
              <a:rPr lang="en-US" b="1" dirty="0" smtClean="0"/>
              <a:t> </a:t>
            </a:r>
            <a:r>
              <a:rPr lang="en-US" dirty="0" smtClean="0"/>
              <a:t>(SD 6.3)</a:t>
            </a:r>
            <a:r>
              <a:rPr lang="en-US" sz="2800" dirty="0" smtClean="0">
                <a:solidFill>
                  <a:srgbClr val="FFFF00"/>
                </a:solidFill>
              </a:rPr>
              <a:t>*</a:t>
            </a:r>
            <a:endParaRPr lang="en-US" sz="2800" dirty="0">
              <a:solidFill>
                <a:srgbClr val="FFFF00"/>
              </a:solidFill>
            </a:endParaRPr>
          </a:p>
          <a:p>
            <a:pPr marL="401637" lvl="2" indent="0" eaLnBrk="1" hangingPunct="1">
              <a:lnSpc>
                <a:spcPct val="90000"/>
              </a:lnSpc>
              <a:spcBef>
                <a:spcPts val="0"/>
              </a:spcBef>
              <a:buNone/>
              <a:defRPr/>
            </a:pPr>
            <a:r>
              <a:rPr lang="en-US" sz="2800" dirty="0"/>
              <a:t>		</a:t>
            </a:r>
            <a:r>
              <a:rPr lang="en-US" b="1" dirty="0" smtClean="0"/>
              <a:t>Rep. Measures ANOVA (CMBT 3, 6, 12 </a:t>
            </a:r>
            <a:r>
              <a:rPr lang="en-US" b="1" dirty="0" err="1" smtClean="0"/>
              <a:t>mos</a:t>
            </a:r>
            <a:r>
              <a:rPr lang="en-US" b="1" dirty="0" smtClean="0"/>
              <a:t>):</a:t>
            </a:r>
          </a:p>
          <a:p>
            <a:pPr marL="401637" lvl="2" indent="0" eaLnBrk="1" hangingPunct="1">
              <a:lnSpc>
                <a:spcPct val="90000"/>
              </a:lnSpc>
              <a:spcBef>
                <a:spcPts val="0"/>
              </a:spcBef>
              <a:buNone/>
              <a:defRPr/>
            </a:pPr>
            <a:r>
              <a:rPr lang="en-US" sz="2000" dirty="0"/>
              <a:t>	</a:t>
            </a:r>
            <a:r>
              <a:rPr lang="en-US" sz="2000" dirty="0" smtClean="0"/>
              <a:t>	Time: </a:t>
            </a:r>
            <a:r>
              <a:rPr lang="en-US" sz="2000" dirty="0" err="1" smtClean="0"/>
              <a:t>Hot.Trace</a:t>
            </a:r>
            <a:r>
              <a:rPr lang="en-US" sz="2000" dirty="0" smtClean="0"/>
              <a:t> 7.25, </a:t>
            </a:r>
            <a:r>
              <a:rPr lang="en-US" sz="2000" i="1" dirty="0" smtClean="0"/>
              <a:t>F</a:t>
            </a:r>
            <a:r>
              <a:rPr lang="en-US" sz="2000" dirty="0" smtClean="0"/>
              <a:t>(1,15)=108.79,  </a:t>
            </a:r>
            <a:r>
              <a:rPr lang="en-US" sz="2000" b="1" i="1" dirty="0" smtClean="0"/>
              <a:t>p</a:t>
            </a:r>
            <a:r>
              <a:rPr lang="en-US" sz="2000" b="1" dirty="0" smtClean="0"/>
              <a:t>&lt;.001</a:t>
            </a:r>
          </a:p>
          <a:p>
            <a:pPr marL="401637" lvl="2" indent="0" eaLnBrk="1" hangingPunct="1">
              <a:lnSpc>
                <a:spcPct val="90000"/>
              </a:lnSpc>
              <a:spcBef>
                <a:spcPts val="0"/>
              </a:spcBef>
              <a:buNone/>
              <a:defRPr/>
            </a:pPr>
            <a:r>
              <a:rPr lang="en-US" sz="2000" dirty="0"/>
              <a:t>	</a:t>
            </a:r>
            <a:r>
              <a:rPr lang="en-US" sz="2000" dirty="0" smtClean="0"/>
              <a:t>	Time*Group: </a:t>
            </a:r>
            <a:r>
              <a:rPr lang="en-US" sz="2000" dirty="0" err="1" smtClean="0"/>
              <a:t>Hot.Trace</a:t>
            </a:r>
            <a:r>
              <a:rPr lang="en-US" sz="2000" dirty="0" smtClean="0"/>
              <a:t> 1.17, </a:t>
            </a:r>
            <a:r>
              <a:rPr lang="en-US" sz="2000" i="1" dirty="0" smtClean="0"/>
              <a:t>F</a:t>
            </a:r>
            <a:r>
              <a:rPr lang="en-US" sz="2000" dirty="0" smtClean="0"/>
              <a:t>(1,15</a:t>
            </a:r>
            <a:r>
              <a:rPr lang="en-US" sz="2000" dirty="0"/>
              <a:t>)=17.61, </a:t>
            </a:r>
            <a:r>
              <a:rPr lang="en-US" sz="2000" b="1" i="1" dirty="0"/>
              <a:t>p</a:t>
            </a:r>
            <a:r>
              <a:rPr lang="en-US" sz="2000" b="1" dirty="0"/>
              <a:t>=.001</a:t>
            </a:r>
          </a:p>
          <a:p>
            <a:pPr marL="401637" lvl="2" indent="0" eaLnBrk="1" hangingPunct="1">
              <a:lnSpc>
                <a:spcPct val="90000"/>
              </a:lnSpc>
              <a:spcBef>
                <a:spcPts val="1800"/>
              </a:spcBef>
              <a:buNone/>
              <a:defRPr/>
            </a:pPr>
            <a:r>
              <a:rPr lang="en-US" sz="2800" b="1" dirty="0" smtClean="0">
                <a:solidFill>
                  <a:srgbClr val="FFFF00"/>
                </a:solidFill>
              </a:rPr>
              <a:t>DSM IV </a:t>
            </a:r>
            <a:r>
              <a:rPr lang="en-US" sz="2800" b="1" dirty="0" smtClean="0"/>
              <a:t>criteria (analogous findings)</a:t>
            </a:r>
          </a:p>
          <a:p>
            <a:pPr marL="401637" lvl="2" indent="0" eaLnBrk="1" hangingPunct="1">
              <a:lnSpc>
                <a:spcPct val="90000"/>
              </a:lnSpc>
              <a:spcBef>
                <a:spcPts val="0"/>
              </a:spcBef>
              <a:buNone/>
              <a:defRPr/>
            </a:pPr>
            <a:r>
              <a:rPr lang="en-US" sz="2800" b="1" dirty="0"/>
              <a:t>CMBT: 	</a:t>
            </a:r>
            <a:r>
              <a:rPr lang="en-US" b="1" dirty="0"/>
              <a:t>Pre </a:t>
            </a:r>
            <a:r>
              <a:rPr lang="en-US" b="1" i="1" dirty="0" smtClean="0"/>
              <a:t>M</a:t>
            </a:r>
            <a:r>
              <a:rPr lang="en-US" b="1" dirty="0" smtClean="0"/>
              <a:t>=</a:t>
            </a:r>
            <a:r>
              <a:rPr lang="en-US" b="1" dirty="0" smtClean="0">
                <a:solidFill>
                  <a:srgbClr val="FFFF00"/>
                </a:solidFill>
              </a:rPr>
              <a:t>8.1</a:t>
            </a:r>
            <a:r>
              <a:rPr lang="en-US" b="1" dirty="0" smtClean="0"/>
              <a:t> </a:t>
            </a:r>
            <a:r>
              <a:rPr lang="en-US" dirty="0"/>
              <a:t>(SD </a:t>
            </a:r>
            <a:r>
              <a:rPr lang="en-US" dirty="0" smtClean="0"/>
              <a:t>0.9); </a:t>
            </a:r>
            <a:r>
              <a:rPr lang="en-US" b="1" dirty="0"/>
              <a:t>Post </a:t>
            </a:r>
            <a:r>
              <a:rPr lang="en-US" b="1" i="1" dirty="0" smtClean="0"/>
              <a:t>M</a:t>
            </a:r>
            <a:r>
              <a:rPr lang="en-US" b="1" dirty="0" smtClean="0"/>
              <a:t>=</a:t>
            </a:r>
            <a:r>
              <a:rPr lang="en-US" b="1" dirty="0" smtClean="0">
                <a:solidFill>
                  <a:srgbClr val="FFFF00"/>
                </a:solidFill>
              </a:rPr>
              <a:t>1.3</a:t>
            </a:r>
            <a:r>
              <a:rPr lang="en-US" b="1" dirty="0" smtClean="0"/>
              <a:t> </a:t>
            </a:r>
            <a:r>
              <a:rPr lang="en-US" dirty="0"/>
              <a:t>(SD </a:t>
            </a:r>
            <a:r>
              <a:rPr lang="en-US" dirty="0" smtClean="0"/>
              <a:t>1.7)</a:t>
            </a:r>
            <a:r>
              <a:rPr lang="en-US" sz="2800" dirty="0" smtClean="0">
                <a:solidFill>
                  <a:srgbClr val="FFFF00"/>
                </a:solidFill>
              </a:rPr>
              <a:t>*</a:t>
            </a:r>
            <a:endParaRPr lang="en-US" sz="2800" dirty="0">
              <a:solidFill>
                <a:srgbClr val="FFFF00"/>
              </a:solidFill>
            </a:endParaRPr>
          </a:p>
          <a:p>
            <a:pPr marL="401637" lvl="2" indent="0" eaLnBrk="1" hangingPunct="1">
              <a:lnSpc>
                <a:spcPct val="90000"/>
              </a:lnSpc>
              <a:spcBef>
                <a:spcPts val="0"/>
              </a:spcBef>
              <a:buNone/>
              <a:defRPr/>
            </a:pPr>
            <a:r>
              <a:rPr lang="en-US" sz="2800" b="1" dirty="0"/>
              <a:t>TAU:</a:t>
            </a:r>
            <a:r>
              <a:rPr lang="en-US" sz="2800" dirty="0"/>
              <a:t>  	</a:t>
            </a:r>
            <a:r>
              <a:rPr lang="en-US" b="1" dirty="0"/>
              <a:t>Pre </a:t>
            </a:r>
            <a:r>
              <a:rPr lang="en-US" b="1" i="1" dirty="0" smtClean="0"/>
              <a:t>M</a:t>
            </a:r>
            <a:r>
              <a:rPr lang="en-US" b="1" dirty="0" smtClean="0"/>
              <a:t>=</a:t>
            </a:r>
            <a:r>
              <a:rPr lang="en-US" b="1" dirty="0" smtClean="0">
                <a:solidFill>
                  <a:srgbClr val="FFFF00"/>
                </a:solidFill>
              </a:rPr>
              <a:t>7.5</a:t>
            </a:r>
            <a:r>
              <a:rPr lang="en-US" b="1" dirty="0" smtClean="0"/>
              <a:t> </a:t>
            </a:r>
            <a:r>
              <a:rPr lang="en-US" dirty="0"/>
              <a:t>(SD </a:t>
            </a:r>
            <a:r>
              <a:rPr lang="en-US" dirty="0" smtClean="0"/>
              <a:t>1.2); </a:t>
            </a:r>
            <a:r>
              <a:rPr lang="en-US" b="1" dirty="0"/>
              <a:t>Post </a:t>
            </a:r>
            <a:r>
              <a:rPr lang="en-US" b="1" i="1" dirty="0" smtClean="0"/>
              <a:t>M</a:t>
            </a:r>
            <a:r>
              <a:rPr lang="en-US" b="1" dirty="0" smtClean="0"/>
              <a:t>=</a:t>
            </a:r>
            <a:r>
              <a:rPr lang="en-US" b="1" dirty="0" smtClean="0">
                <a:solidFill>
                  <a:srgbClr val="FFFF00"/>
                </a:solidFill>
              </a:rPr>
              <a:t>4.8</a:t>
            </a:r>
            <a:r>
              <a:rPr lang="en-US" b="1" dirty="0" smtClean="0"/>
              <a:t> </a:t>
            </a:r>
            <a:r>
              <a:rPr lang="en-US" dirty="0"/>
              <a:t>(SD </a:t>
            </a:r>
            <a:r>
              <a:rPr lang="en-US" dirty="0" smtClean="0"/>
              <a:t>3.0)</a:t>
            </a:r>
            <a:r>
              <a:rPr lang="en-US" sz="2800" dirty="0" smtClean="0">
                <a:solidFill>
                  <a:srgbClr val="FFFF00"/>
                </a:solidFill>
              </a:rPr>
              <a:t>*</a:t>
            </a:r>
          </a:p>
          <a:p>
            <a:pPr marL="401637" lvl="2" indent="0" eaLnBrk="1" hangingPunct="1">
              <a:lnSpc>
                <a:spcPct val="70000"/>
              </a:lnSpc>
              <a:spcBef>
                <a:spcPts val="0"/>
              </a:spcBef>
              <a:buNone/>
              <a:defRPr/>
            </a:pPr>
            <a:r>
              <a:rPr lang="en-US" sz="2800" dirty="0"/>
              <a:t>	</a:t>
            </a:r>
            <a:r>
              <a:rPr lang="en-US" sz="2800" dirty="0" smtClean="0"/>
              <a:t>	</a:t>
            </a:r>
            <a:r>
              <a:rPr lang="en-US" sz="2000" dirty="0" smtClean="0"/>
              <a:t>Time: </a:t>
            </a:r>
            <a:r>
              <a:rPr lang="en-US" sz="2000" i="1" dirty="0" smtClean="0"/>
              <a:t>p</a:t>
            </a:r>
            <a:r>
              <a:rPr lang="en-US" sz="2000" dirty="0" smtClean="0"/>
              <a:t>&lt;.001 and Time*Group Effect </a:t>
            </a:r>
            <a:r>
              <a:rPr lang="en-US" sz="2000" i="1" dirty="0" smtClean="0"/>
              <a:t>p</a:t>
            </a:r>
            <a:r>
              <a:rPr lang="en-US" sz="2000" dirty="0" smtClean="0"/>
              <a:t>=.002</a:t>
            </a:r>
          </a:p>
          <a:p>
            <a:pPr marL="401637" lvl="2" indent="0" eaLnBrk="1" hangingPunct="1">
              <a:lnSpc>
                <a:spcPct val="90000"/>
              </a:lnSpc>
              <a:spcBef>
                <a:spcPts val="1200"/>
              </a:spcBef>
              <a:buNone/>
              <a:defRPr/>
            </a:pPr>
            <a:r>
              <a:rPr lang="en-US" sz="2000" dirty="0" smtClean="0">
                <a:solidFill>
                  <a:srgbClr val="FFFF00"/>
                </a:solidFill>
              </a:rPr>
              <a:t>* CMBT:TAU </a:t>
            </a:r>
            <a:r>
              <a:rPr lang="en-US" sz="2000" dirty="0" smtClean="0"/>
              <a:t>difference: </a:t>
            </a:r>
            <a:r>
              <a:rPr lang="en-US" sz="2000" i="1" dirty="0" smtClean="0"/>
              <a:t>p</a:t>
            </a:r>
            <a:r>
              <a:rPr lang="en-US" sz="2000" dirty="0" smtClean="0"/>
              <a:t> &lt;.01</a:t>
            </a:r>
            <a:endParaRPr lang="en-US" sz="2800" dirty="0"/>
          </a:p>
          <a:p>
            <a:pPr marL="401637" lvl="2" indent="0" eaLnBrk="1" hangingPunct="1">
              <a:lnSpc>
                <a:spcPct val="90000"/>
              </a:lnSpc>
              <a:spcBef>
                <a:spcPts val="1800"/>
              </a:spcBef>
              <a:buNone/>
              <a:defRPr/>
            </a:pPr>
            <a:endParaRPr lang="en-US" sz="2800" dirty="0"/>
          </a:p>
          <a:p>
            <a:pPr marL="401637" lvl="2" indent="0" eaLnBrk="1" hangingPunct="1">
              <a:lnSpc>
                <a:spcPct val="90000"/>
              </a:lnSpc>
              <a:spcBef>
                <a:spcPts val="0"/>
              </a:spcBef>
              <a:buNone/>
              <a:defRPr/>
            </a:pPr>
            <a:endParaRPr lang="en-US" sz="2800" dirty="0" smtClean="0">
              <a:effectLst/>
            </a:endParaRPr>
          </a:p>
          <a:p>
            <a:pPr marL="401637" lvl="2" indent="0" eaLnBrk="1" hangingPunct="1">
              <a:lnSpc>
                <a:spcPct val="90000"/>
              </a:lnSpc>
              <a:spcBef>
                <a:spcPts val="0"/>
              </a:spcBef>
              <a:buNone/>
              <a:defRPr/>
            </a:pPr>
            <a:endParaRPr lang="en-US" sz="2800" dirty="0">
              <a:effectLst/>
            </a:endParaRPr>
          </a:p>
          <a:p>
            <a:pPr marL="401637" lvl="2" indent="0" eaLnBrk="1" hangingPunct="1">
              <a:lnSpc>
                <a:spcPct val="90000"/>
              </a:lnSpc>
              <a:spcBef>
                <a:spcPts val="0"/>
              </a:spcBef>
              <a:buNone/>
              <a:defRPr/>
            </a:pPr>
            <a:endParaRPr lang="en-US" sz="2800" dirty="0" smtClean="0"/>
          </a:p>
          <a:p>
            <a:pPr marL="401637" lvl="2" indent="0" eaLnBrk="1" hangingPunct="1">
              <a:lnSpc>
                <a:spcPct val="90000"/>
              </a:lnSpc>
              <a:spcBef>
                <a:spcPts val="0"/>
              </a:spcBef>
              <a:buNone/>
              <a:tabLst>
                <a:tab pos="1606550" algn="l"/>
              </a:tabLst>
              <a:defRPr/>
            </a:pPr>
            <a:r>
              <a:rPr lang="en-US" sz="2800" dirty="0"/>
              <a:t>	</a:t>
            </a:r>
            <a:r>
              <a:rPr lang="en-US" sz="2800" dirty="0" smtClean="0"/>
              <a:t>	</a:t>
            </a:r>
          </a:p>
          <a:p>
            <a:pPr marL="401637" lvl="2" indent="0" eaLnBrk="1" hangingPunct="1">
              <a:lnSpc>
                <a:spcPct val="90000"/>
              </a:lnSpc>
              <a:spcBef>
                <a:spcPts val="1800"/>
              </a:spcBef>
              <a:buNone/>
              <a:defRPr/>
            </a:pPr>
            <a:endParaRPr lang="en-US" sz="2800" dirty="0" smtClean="0"/>
          </a:p>
          <a:p>
            <a:pPr marL="914400" lvl="2" indent="-512763" eaLnBrk="1" hangingPunct="1">
              <a:lnSpc>
                <a:spcPct val="90000"/>
              </a:lnSpc>
              <a:spcBef>
                <a:spcPts val="0"/>
              </a:spcBef>
              <a:buFont typeface="Courier New" pitchFamily="49" charset="0"/>
              <a:buChar char="o"/>
              <a:defRPr/>
            </a:pPr>
            <a:r>
              <a:rPr lang="en-US" sz="2800" dirty="0" smtClean="0"/>
              <a:t>9 </a:t>
            </a:r>
            <a:r>
              <a:rPr lang="en-US" sz="2800" dirty="0"/>
              <a:t>males </a:t>
            </a:r>
            <a:r>
              <a:rPr lang="en-US" dirty="0"/>
              <a:t>(horse racing, BJ, craps gamblers</a:t>
            </a:r>
            <a:r>
              <a:rPr lang="en-US" dirty="0" smtClean="0"/>
              <a:t>)</a:t>
            </a:r>
          </a:p>
          <a:p>
            <a:pPr marL="858837" lvl="3" indent="0" eaLnBrk="1" hangingPunct="1">
              <a:lnSpc>
                <a:spcPct val="90000"/>
              </a:lnSpc>
              <a:spcBef>
                <a:spcPts val="0"/>
              </a:spcBef>
              <a:buNone/>
              <a:defRPr/>
            </a:pPr>
            <a:r>
              <a:rPr lang="en-US" dirty="0" smtClean="0"/>
              <a:t>	    (2 males and 1 female did not participate in research)</a:t>
            </a:r>
            <a:endParaRPr lang="en-US" dirty="0"/>
          </a:p>
          <a:p>
            <a:pPr marL="914400" lvl="2" indent="-512763" eaLnBrk="1" hangingPunct="1">
              <a:lnSpc>
                <a:spcPct val="90000"/>
              </a:lnSpc>
              <a:spcBef>
                <a:spcPts val="0"/>
              </a:spcBef>
              <a:buFont typeface="Courier New" pitchFamily="49" charset="0"/>
              <a:buChar char="o"/>
              <a:defRPr/>
            </a:pPr>
            <a:r>
              <a:rPr lang="en-US" sz="2800" dirty="0" smtClean="0"/>
              <a:t>Mean age 43 </a:t>
            </a:r>
            <a:r>
              <a:rPr lang="en-US" sz="2800" dirty="0" err="1" smtClean="0"/>
              <a:t>yrs</a:t>
            </a:r>
            <a:r>
              <a:rPr lang="en-US" sz="2800" dirty="0" smtClean="0"/>
              <a:t> </a:t>
            </a:r>
            <a:r>
              <a:rPr lang="en-US" dirty="0" smtClean="0"/>
              <a:t>(range: 27-56)</a:t>
            </a:r>
            <a:r>
              <a:rPr lang="en-US" sz="2800" dirty="0" smtClean="0"/>
              <a:t>; 6 </a:t>
            </a:r>
            <a:r>
              <a:rPr lang="en-US" sz="2800" dirty="0" err="1" smtClean="0"/>
              <a:t>Cauc</a:t>
            </a:r>
            <a:r>
              <a:rPr lang="en-US" sz="2800" dirty="0" smtClean="0"/>
              <a:t>., 3 AA. </a:t>
            </a:r>
          </a:p>
          <a:p>
            <a:pPr marL="914400" lvl="2" indent="-512763" eaLnBrk="1" hangingPunct="1">
              <a:lnSpc>
                <a:spcPct val="90000"/>
              </a:lnSpc>
              <a:spcBef>
                <a:spcPts val="0"/>
              </a:spcBef>
              <a:buFont typeface="Courier New" pitchFamily="49" charset="0"/>
              <a:buChar char="o"/>
              <a:defRPr/>
            </a:pPr>
            <a:r>
              <a:rPr lang="en-US" sz="2800" dirty="0" smtClean="0"/>
              <a:t>All met ≥ 7 of 10 DSM-IV criteria</a:t>
            </a:r>
            <a:r>
              <a:rPr lang="en-US" sz="2800" dirty="0"/>
              <a:t>; </a:t>
            </a:r>
            <a:r>
              <a:rPr lang="en-US" sz="2800" dirty="0" smtClean="0"/>
              <a:t>Mean SOGS 16</a:t>
            </a:r>
          </a:p>
          <a:p>
            <a:pPr marL="401637" lvl="2" indent="0" eaLnBrk="1" hangingPunct="1">
              <a:buNone/>
              <a:defRPr/>
            </a:pPr>
            <a:r>
              <a:rPr lang="en-US" sz="2800" b="1" u="sng" dirty="0" smtClean="0"/>
              <a:t>TAU:</a:t>
            </a:r>
            <a:r>
              <a:rPr lang="en-US" sz="2800" b="1" dirty="0" smtClean="0"/>
              <a:t>  </a:t>
            </a:r>
            <a:r>
              <a:rPr lang="en-US" sz="2800" dirty="0" smtClean="0"/>
              <a:t>(data retrieved from archives)</a:t>
            </a:r>
          </a:p>
          <a:p>
            <a:pPr marL="914400" lvl="2" indent="-512763" eaLnBrk="1" hangingPunct="1">
              <a:spcBef>
                <a:spcPts val="0"/>
              </a:spcBef>
              <a:buFont typeface="Courier New" pitchFamily="49" charset="0"/>
              <a:buChar char="o"/>
              <a:defRPr/>
            </a:pPr>
            <a:r>
              <a:rPr lang="en-US" sz="2800" dirty="0" smtClean="0"/>
              <a:t>12 males </a:t>
            </a:r>
          </a:p>
          <a:p>
            <a:pPr marL="914400" lvl="2" indent="-512763" eaLnBrk="1" hangingPunct="1">
              <a:lnSpc>
                <a:spcPct val="90000"/>
              </a:lnSpc>
              <a:spcBef>
                <a:spcPts val="0"/>
              </a:spcBef>
              <a:buFont typeface="Courier New" pitchFamily="49" charset="0"/>
              <a:buChar char="o"/>
              <a:defRPr/>
            </a:pPr>
            <a:r>
              <a:rPr lang="en-US" sz="2800" dirty="0"/>
              <a:t>Mean age </a:t>
            </a:r>
            <a:r>
              <a:rPr lang="en-US" sz="2800" dirty="0" smtClean="0"/>
              <a:t>44 </a:t>
            </a:r>
            <a:r>
              <a:rPr lang="en-US" sz="2800" dirty="0" err="1"/>
              <a:t>yrs</a:t>
            </a:r>
            <a:r>
              <a:rPr lang="en-US" sz="2800" dirty="0"/>
              <a:t> </a:t>
            </a:r>
            <a:r>
              <a:rPr lang="en-US" dirty="0"/>
              <a:t>(range: </a:t>
            </a:r>
            <a:r>
              <a:rPr lang="en-US" dirty="0" smtClean="0"/>
              <a:t>30-59)</a:t>
            </a:r>
            <a:r>
              <a:rPr lang="en-US" sz="2800" dirty="0" smtClean="0"/>
              <a:t>; 10 </a:t>
            </a:r>
            <a:r>
              <a:rPr lang="en-US" sz="2800" dirty="0" err="1"/>
              <a:t>Cauc</a:t>
            </a:r>
            <a:r>
              <a:rPr lang="en-US" sz="2800" dirty="0"/>
              <a:t>., </a:t>
            </a:r>
            <a:r>
              <a:rPr lang="en-US" sz="2800" dirty="0" smtClean="0"/>
              <a:t>1AA, 1NA</a:t>
            </a:r>
            <a:endParaRPr lang="en-US" sz="2800" dirty="0"/>
          </a:p>
          <a:p>
            <a:pPr marL="914400" lvl="2" indent="-512763" eaLnBrk="1" hangingPunct="1">
              <a:lnSpc>
                <a:spcPct val="90000"/>
              </a:lnSpc>
              <a:spcBef>
                <a:spcPts val="0"/>
              </a:spcBef>
              <a:buFont typeface="Courier New" pitchFamily="49" charset="0"/>
              <a:buChar char="o"/>
              <a:defRPr/>
            </a:pPr>
            <a:r>
              <a:rPr lang="en-US" sz="2800" dirty="0"/>
              <a:t>All met ≥ </a:t>
            </a:r>
            <a:r>
              <a:rPr lang="en-US" sz="2800" dirty="0" smtClean="0"/>
              <a:t>7.5 </a:t>
            </a:r>
            <a:r>
              <a:rPr lang="en-US" sz="2800" dirty="0"/>
              <a:t>of 10 DSM-IV </a:t>
            </a:r>
            <a:r>
              <a:rPr lang="en-US" sz="2800" dirty="0" smtClean="0"/>
              <a:t>crit.; </a:t>
            </a:r>
            <a:r>
              <a:rPr lang="en-US" sz="2800" dirty="0" err="1" smtClean="0"/>
              <a:t>Mn</a:t>
            </a:r>
            <a:r>
              <a:rPr lang="en-US" sz="2800" dirty="0" smtClean="0"/>
              <a:t> SOGS 15</a:t>
            </a:r>
            <a:endParaRPr lang="en-US" sz="2800" dirty="0"/>
          </a:p>
          <a:p>
            <a:pPr marL="914400" lvl="2" indent="-512763" eaLnBrk="1" hangingPunct="1">
              <a:spcBef>
                <a:spcPts val="0"/>
              </a:spcBef>
              <a:buFont typeface="Courier New" pitchFamily="49" charset="0"/>
              <a:buChar char="o"/>
              <a:defRPr/>
            </a:pPr>
            <a:endParaRPr lang="en-US" sz="2800" dirty="0" smtClean="0"/>
          </a:p>
        </p:txBody>
      </p:sp>
      <p:sp>
        <p:nvSpPr>
          <p:cNvPr id="4" name="Slide Number Placeholder 3"/>
          <p:cNvSpPr>
            <a:spLocks noGrp="1"/>
          </p:cNvSpPr>
          <p:nvPr>
            <p:ph type="sldNum" sz="quarter" idx="12"/>
          </p:nvPr>
        </p:nvSpPr>
        <p:spPr/>
        <p:txBody>
          <a:bodyPr/>
          <a:lstStyle/>
          <a:p>
            <a:pPr>
              <a:defRPr/>
            </a:pPr>
            <a:fld id="{3E9C7943-02D1-406F-A579-0426210B7EF0}" type="slidenum">
              <a:rPr lang="en-US" smtClean="0"/>
              <a:pPr>
                <a:defRPr/>
              </a:pPr>
              <a:t>20</a:t>
            </a:fld>
            <a:endParaRPr lang="en-US"/>
          </a:p>
        </p:txBody>
      </p:sp>
    </p:spTree>
    <p:extLst>
      <p:ext uri="{BB962C8B-B14F-4D97-AF65-F5344CB8AC3E}">
        <p14:creationId xmlns:p14="http://schemas.microsoft.com/office/powerpoint/2010/main" val="3337367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anim calcmode="lin" valueType="num">
                                      <p:cBhvr additive="base">
                                        <p:cTn id="1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 calcmode="lin" valueType="num">
                                      <p:cBhvr additive="base">
                                        <p:cTn id="1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 calcmode="lin" valueType="num">
                                      <p:cBhvr additive="base">
                                        <p:cTn id="1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 calcmode="lin" valueType="num">
                                      <p:cBhvr additive="base">
                                        <p:cTn id="2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8" end="8"/>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anim calcmode="lin" valueType="num">
                                      <p:cBhvr additive="base">
                                        <p:cTn id="2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anim calcmode="lin" valueType="num">
                                      <p:cBhvr additive="base">
                                        <p:cTn id="3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anim calcmode="lin" valueType="num">
                                      <p:cBhvr additive="base">
                                        <p:cTn id="3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12" end="12"/>
                                            </p:txEl>
                                          </p:spTgt>
                                        </p:tgtEl>
                                        <p:attrNameLst>
                                          <p:attrName>style.visibility</p:attrName>
                                        </p:attrNameLst>
                                      </p:cBhvr>
                                      <p:to>
                                        <p:strVal val="visible"/>
                                      </p:to>
                                    </p:set>
                                    <p:anim calcmode="lin" valueType="num">
                                      <p:cBhvr additive="base">
                                        <p:cTn id="41"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3">
                                            <p:txEl>
                                              <p:pRg st="13" end="13"/>
                                            </p:txEl>
                                          </p:spTgt>
                                        </p:tgtEl>
                                        <p:attrNameLst>
                                          <p:attrName>style.visibility</p:attrName>
                                        </p:attrNameLst>
                                      </p:cBhvr>
                                      <p:to>
                                        <p:strVal val="visible"/>
                                      </p:to>
                                    </p:set>
                                    <p:anim calcmode="lin" valueType="num">
                                      <p:cBhvr additive="base">
                                        <p:cTn id="45"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13" end="13"/>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3">
                                            <p:txEl>
                                              <p:pRg st="14" end="14"/>
                                            </p:txEl>
                                          </p:spTgt>
                                        </p:tgtEl>
                                        <p:attrNameLst>
                                          <p:attrName>style.visibility</p:attrName>
                                        </p:attrNameLst>
                                      </p:cBhvr>
                                      <p:to>
                                        <p:strVal val="visible"/>
                                      </p:to>
                                    </p:set>
                                    <p:anim calcmode="lin" valueType="num">
                                      <p:cBhvr additive="base">
                                        <p:cTn id="49"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South Oaks Gambling Screen </a:t>
            </a:r>
            <a:endParaRPr lang="en-US" sz="3600" dirty="0"/>
          </a:p>
        </p:txBody>
      </p:sp>
      <p:sp>
        <p:nvSpPr>
          <p:cNvPr id="3" name="Content Placeholder 2"/>
          <p:cNvSpPr>
            <a:spLocks noGrp="1"/>
          </p:cNvSpPr>
          <p:nvPr>
            <p:ph idx="1"/>
          </p:nvPr>
        </p:nvSpPr>
        <p:spPr>
          <a:xfrm>
            <a:off x="533400" y="1604408"/>
            <a:ext cx="8229600" cy="4495800"/>
          </a:xfrm>
        </p:spPr>
        <p:txBody>
          <a:bodyPr/>
          <a:lstStyle/>
          <a:p>
            <a:endParaRPr lang="en-US" dirty="0"/>
          </a:p>
        </p:txBody>
      </p:sp>
      <p:sp>
        <p:nvSpPr>
          <p:cNvPr id="4" name="Slide Number Placeholder 3"/>
          <p:cNvSpPr>
            <a:spLocks noGrp="1"/>
          </p:cNvSpPr>
          <p:nvPr>
            <p:ph type="sldNum" sz="quarter" idx="12"/>
          </p:nvPr>
        </p:nvSpPr>
        <p:spPr/>
        <p:txBody>
          <a:bodyPr/>
          <a:lstStyle/>
          <a:p>
            <a:pPr>
              <a:defRPr/>
            </a:pPr>
            <a:fld id="{3E9C7943-02D1-406F-A579-0426210B7EF0}" type="slidenum">
              <a:rPr lang="en-US" smtClean="0"/>
              <a:pPr>
                <a:defRPr/>
              </a:pPr>
              <a:t>21</a:t>
            </a:fld>
            <a:endParaRPr lang="en-US"/>
          </a:p>
        </p:txBody>
      </p:sp>
      <p:grpSp>
        <p:nvGrpSpPr>
          <p:cNvPr id="5" name="Group 4"/>
          <p:cNvGrpSpPr/>
          <p:nvPr/>
        </p:nvGrpSpPr>
        <p:grpSpPr>
          <a:xfrm>
            <a:off x="780983" y="1345094"/>
            <a:ext cx="7374835" cy="5088835"/>
            <a:chOff x="2474843" y="1063487"/>
            <a:chExt cx="7374835" cy="5088835"/>
          </a:xfrm>
        </p:grpSpPr>
        <p:pic>
          <p:nvPicPr>
            <p:cNvPr id="6" name="Picture 5"/>
            <p:cNvPicPr>
              <a:picLocks noChangeAspect="1"/>
            </p:cNvPicPr>
            <p:nvPr/>
          </p:nvPicPr>
          <p:blipFill>
            <a:blip r:embed="rId2"/>
            <a:stretch>
              <a:fillRect/>
            </a:stretch>
          </p:blipFill>
          <p:spPr>
            <a:xfrm>
              <a:off x="2803874" y="1380566"/>
              <a:ext cx="6584251" cy="4096867"/>
            </a:xfrm>
            <a:prstGeom prst="rect">
              <a:avLst/>
            </a:prstGeom>
          </p:spPr>
        </p:pic>
        <p:sp>
          <p:nvSpPr>
            <p:cNvPr id="7" name="TextBox 6"/>
            <p:cNvSpPr txBox="1"/>
            <p:nvPr/>
          </p:nvSpPr>
          <p:spPr>
            <a:xfrm>
              <a:off x="4437060" y="5477433"/>
              <a:ext cx="1539042" cy="523220"/>
            </a:xfrm>
            <a:prstGeom prst="rect">
              <a:avLst/>
            </a:prstGeom>
            <a:noFill/>
          </p:spPr>
          <p:txBody>
            <a:bodyPr wrap="square" rtlCol="0">
              <a:spAutoFit/>
            </a:bodyPr>
            <a:lstStyle/>
            <a:p>
              <a:r>
                <a:rPr lang="en-US" sz="2800" b="1" dirty="0">
                  <a:solidFill>
                    <a:srgbClr val="FFFF00"/>
                  </a:solidFill>
                </a:rPr>
                <a:t>CMBT</a:t>
              </a:r>
            </a:p>
          </p:txBody>
        </p:sp>
        <p:sp>
          <p:nvSpPr>
            <p:cNvPr id="8" name="TextBox 7"/>
            <p:cNvSpPr txBox="1"/>
            <p:nvPr/>
          </p:nvSpPr>
          <p:spPr>
            <a:xfrm>
              <a:off x="7866060" y="5477433"/>
              <a:ext cx="1295400" cy="523220"/>
            </a:xfrm>
            <a:prstGeom prst="rect">
              <a:avLst/>
            </a:prstGeom>
            <a:noFill/>
          </p:spPr>
          <p:txBody>
            <a:bodyPr wrap="square" rtlCol="0">
              <a:spAutoFit/>
            </a:bodyPr>
            <a:lstStyle/>
            <a:p>
              <a:pPr algn="ctr"/>
              <a:r>
                <a:rPr lang="en-US" sz="2800" b="1" dirty="0" smtClean="0">
                  <a:solidFill>
                    <a:srgbClr val="FFFF00"/>
                  </a:solidFill>
                </a:rPr>
                <a:t>TAU</a:t>
              </a:r>
              <a:endParaRPr lang="en-US" sz="2800" b="1" dirty="0">
                <a:solidFill>
                  <a:srgbClr val="FFFF00"/>
                </a:solidFill>
              </a:endParaRPr>
            </a:p>
          </p:txBody>
        </p:sp>
        <p:sp>
          <p:nvSpPr>
            <p:cNvPr id="9" name="Rectangle 8"/>
            <p:cNvSpPr/>
            <p:nvPr/>
          </p:nvSpPr>
          <p:spPr>
            <a:xfrm>
              <a:off x="2474843" y="1063487"/>
              <a:ext cx="7374835" cy="508883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63070472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DSM IV Criteria</a:t>
            </a:r>
            <a:endParaRPr lang="en-US" sz="4000"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24064" y="1600200"/>
            <a:ext cx="6695872" cy="4495800"/>
          </a:xfrm>
        </p:spPr>
      </p:pic>
      <p:sp>
        <p:nvSpPr>
          <p:cNvPr id="4" name="Slide Number Placeholder 3"/>
          <p:cNvSpPr>
            <a:spLocks noGrp="1"/>
          </p:cNvSpPr>
          <p:nvPr>
            <p:ph type="sldNum" sz="quarter" idx="12"/>
          </p:nvPr>
        </p:nvSpPr>
        <p:spPr/>
        <p:txBody>
          <a:bodyPr/>
          <a:lstStyle/>
          <a:p>
            <a:pPr>
              <a:defRPr/>
            </a:pPr>
            <a:fld id="{3E9C7943-02D1-406F-A579-0426210B7EF0}" type="slidenum">
              <a:rPr lang="en-US" smtClean="0"/>
              <a:pPr>
                <a:defRPr/>
              </a:pPr>
              <a:t>22</a:t>
            </a:fld>
            <a:endParaRPr lang="en-US"/>
          </a:p>
        </p:txBody>
      </p:sp>
    </p:spTree>
    <p:extLst>
      <p:ext uri="{BB962C8B-B14F-4D97-AF65-F5344CB8AC3E}">
        <p14:creationId xmlns:p14="http://schemas.microsoft.com/office/powerpoint/2010/main" val="18233392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Research on CMBT Efficacy (RCT)</a:t>
            </a:r>
            <a:br>
              <a:rPr lang="en-US" sz="4000" dirty="0" smtClean="0"/>
            </a:br>
            <a:endParaRPr lang="en-US" sz="4000" dirty="0"/>
          </a:p>
        </p:txBody>
      </p:sp>
      <p:sp>
        <p:nvSpPr>
          <p:cNvPr id="3" name="Content Placeholder 2"/>
          <p:cNvSpPr>
            <a:spLocks noGrp="1"/>
          </p:cNvSpPr>
          <p:nvPr>
            <p:ph idx="1"/>
          </p:nvPr>
        </p:nvSpPr>
        <p:spPr>
          <a:xfrm>
            <a:off x="457200" y="1066800"/>
            <a:ext cx="8229600" cy="5334000"/>
          </a:xfrm>
        </p:spPr>
        <p:txBody>
          <a:bodyPr/>
          <a:lstStyle/>
          <a:p>
            <a:pPr eaLnBrk="1" hangingPunct="1">
              <a:lnSpc>
                <a:spcPct val="80000"/>
              </a:lnSpc>
              <a:spcBef>
                <a:spcPts val="0"/>
              </a:spcBef>
              <a:buFont typeface="Garamond" panose="02020404030301010803" pitchFamily="18" charset="0"/>
              <a:buChar char="•"/>
              <a:defRPr/>
            </a:pPr>
            <a:r>
              <a:rPr lang="en-US" b="1" dirty="0" smtClean="0">
                <a:solidFill>
                  <a:srgbClr val="FFFF00"/>
                </a:solidFill>
              </a:rPr>
              <a:t>Study 2 </a:t>
            </a:r>
            <a:r>
              <a:rPr lang="en-US" sz="2400" b="1" dirty="0" smtClean="0">
                <a:solidFill>
                  <a:srgbClr val="FFFF00"/>
                </a:solidFill>
              </a:rPr>
              <a:t>(NIMH-funded Randomized Controlled Trial)</a:t>
            </a:r>
          </a:p>
          <a:p>
            <a:pPr marL="346075" indent="-346075" eaLnBrk="1" hangingPunct="1">
              <a:lnSpc>
                <a:spcPct val="80000"/>
              </a:lnSpc>
              <a:spcBef>
                <a:spcPts val="0"/>
              </a:spcBef>
              <a:buNone/>
              <a:defRPr/>
            </a:pPr>
            <a:r>
              <a:rPr lang="en-US" b="1" dirty="0">
                <a:solidFill>
                  <a:srgbClr val="FFFF00"/>
                </a:solidFill>
              </a:rPr>
              <a:t>	</a:t>
            </a:r>
            <a:r>
              <a:rPr lang="en-US" b="1" dirty="0" smtClean="0">
                <a:solidFill>
                  <a:srgbClr val="FFFF00"/>
                </a:solidFill>
              </a:rPr>
              <a:t>Comparing CMBT and GA </a:t>
            </a:r>
            <a:r>
              <a:rPr lang="en-US" sz="2000" b="1" dirty="0" smtClean="0">
                <a:solidFill>
                  <a:srgbClr val="FFFF00"/>
                </a:solidFill>
              </a:rPr>
              <a:t>(Gamblers Anonymous)</a:t>
            </a:r>
            <a:endParaRPr lang="en-US" sz="2400" b="1" dirty="0" smtClean="0"/>
          </a:p>
          <a:p>
            <a:pPr marL="401637" lvl="2" indent="0" eaLnBrk="1" hangingPunct="1">
              <a:lnSpc>
                <a:spcPct val="90000"/>
              </a:lnSpc>
              <a:spcBef>
                <a:spcPts val="1800"/>
              </a:spcBef>
              <a:buNone/>
              <a:defRPr/>
            </a:pPr>
            <a:r>
              <a:rPr lang="en-US" sz="2800" b="1" u="sng" dirty="0" smtClean="0"/>
              <a:t>Sample:</a:t>
            </a:r>
            <a:r>
              <a:rPr lang="en-US" sz="2800" b="1" dirty="0" smtClean="0"/>
              <a:t> </a:t>
            </a:r>
          </a:p>
          <a:p>
            <a:pPr marL="914400" lvl="2" indent="-512763" eaLnBrk="1" hangingPunct="1">
              <a:lnSpc>
                <a:spcPct val="90000"/>
              </a:lnSpc>
              <a:spcBef>
                <a:spcPts val="0"/>
              </a:spcBef>
              <a:buFont typeface="Courier New" pitchFamily="49" charset="0"/>
              <a:buChar char="o"/>
              <a:defRPr/>
            </a:pPr>
            <a:r>
              <a:rPr lang="en-US" sz="2800" dirty="0" smtClean="0"/>
              <a:t>N=46 (32 males, 14 females)</a:t>
            </a:r>
            <a:r>
              <a:rPr lang="en-US" dirty="0" smtClean="0"/>
              <a:t> </a:t>
            </a:r>
          </a:p>
          <a:p>
            <a:pPr marL="914400" lvl="2" indent="-512763" eaLnBrk="1" hangingPunct="1">
              <a:lnSpc>
                <a:spcPct val="90000"/>
              </a:lnSpc>
              <a:spcBef>
                <a:spcPts val="0"/>
              </a:spcBef>
              <a:buFont typeface="Courier New" pitchFamily="49" charset="0"/>
              <a:buChar char="o"/>
              <a:defRPr/>
            </a:pPr>
            <a:r>
              <a:rPr lang="en-US" sz="2800" dirty="0" smtClean="0"/>
              <a:t>Mean age 43 </a:t>
            </a:r>
            <a:r>
              <a:rPr lang="en-US" sz="2800" dirty="0" err="1" smtClean="0"/>
              <a:t>yrs</a:t>
            </a:r>
            <a:r>
              <a:rPr lang="en-US" sz="2800" dirty="0" smtClean="0"/>
              <a:t> </a:t>
            </a:r>
            <a:r>
              <a:rPr lang="en-US" dirty="0" smtClean="0"/>
              <a:t>(range: 24-70)</a:t>
            </a:r>
          </a:p>
          <a:p>
            <a:pPr marL="914400" lvl="2" indent="-512763" eaLnBrk="1" hangingPunct="1">
              <a:lnSpc>
                <a:spcPct val="90000"/>
              </a:lnSpc>
              <a:spcBef>
                <a:spcPts val="0"/>
              </a:spcBef>
              <a:buFont typeface="Courier New" pitchFamily="49" charset="0"/>
              <a:buChar char="o"/>
              <a:defRPr/>
            </a:pPr>
            <a:r>
              <a:rPr lang="en-US" sz="2800" dirty="0" smtClean="0"/>
              <a:t>39 Caucasian, 5 </a:t>
            </a:r>
            <a:r>
              <a:rPr lang="en-US" sz="2800" dirty="0" err="1" smtClean="0"/>
              <a:t>Afr.A</a:t>
            </a:r>
            <a:r>
              <a:rPr lang="en-US" sz="2800" dirty="0" smtClean="0"/>
              <a:t>., 1 </a:t>
            </a:r>
            <a:r>
              <a:rPr lang="en-US" sz="2800" dirty="0" err="1" smtClean="0"/>
              <a:t>Hisp</a:t>
            </a:r>
            <a:r>
              <a:rPr lang="en-US" sz="2800" dirty="0" smtClean="0"/>
              <a:t>., 1 Asian </a:t>
            </a:r>
          </a:p>
          <a:p>
            <a:pPr marL="914400" lvl="2" indent="-512763" eaLnBrk="1" hangingPunct="1">
              <a:lnSpc>
                <a:spcPct val="90000"/>
              </a:lnSpc>
              <a:spcBef>
                <a:spcPts val="0"/>
              </a:spcBef>
              <a:buFont typeface="Courier New" pitchFamily="49" charset="0"/>
              <a:buChar char="o"/>
              <a:defRPr/>
            </a:pPr>
            <a:r>
              <a:rPr lang="en-US" sz="2800" dirty="0" smtClean="0"/>
              <a:t>Mean # DSM-IV criteria = 8; Mean SOGS 12</a:t>
            </a:r>
          </a:p>
          <a:p>
            <a:pPr marL="401637" lvl="2" indent="0" eaLnBrk="1" hangingPunct="1">
              <a:spcBef>
                <a:spcPts val="1800"/>
              </a:spcBef>
              <a:buNone/>
              <a:defRPr/>
            </a:pPr>
            <a:r>
              <a:rPr lang="en-US" sz="2800" b="1" u="sng" dirty="0" smtClean="0"/>
              <a:t>Randomized to Groups</a:t>
            </a:r>
            <a:endParaRPr lang="en-US" sz="2800" dirty="0" smtClean="0"/>
          </a:p>
          <a:p>
            <a:pPr marL="914400" lvl="2" indent="-512763" eaLnBrk="1" hangingPunct="1">
              <a:spcBef>
                <a:spcPts val="0"/>
              </a:spcBef>
              <a:buFont typeface="Courier New" pitchFamily="49" charset="0"/>
              <a:buChar char="o"/>
              <a:tabLst>
                <a:tab pos="2119313" algn="l"/>
              </a:tabLst>
              <a:defRPr/>
            </a:pPr>
            <a:r>
              <a:rPr lang="en-US" sz="2800" b="1" dirty="0" smtClean="0"/>
              <a:t>CMBT:</a:t>
            </a:r>
            <a:r>
              <a:rPr lang="en-US" sz="2800" dirty="0" smtClean="0"/>
              <a:t>	</a:t>
            </a:r>
            <a:r>
              <a:rPr lang="en-US" sz="2800" b="1" dirty="0" smtClean="0"/>
              <a:t>16 males, 7 females </a:t>
            </a:r>
          </a:p>
          <a:p>
            <a:pPr marL="914400" lvl="2" indent="-512763" eaLnBrk="1" hangingPunct="1">
              <a:spcBef>
                <a:spcPts val="0"/>
              </a:spcBef>
              <a:buFont typeface="Courier New" pitchFamily="49" charset="0"/>
              <a:buChar char="o"/>
              <a:tabLst>
                <a:tab pos="2119313" algn="l"/>
              </a:tabLst>
              <a:defRPr/>
            </a:pPr>
            <a:r>
              <a:rPr lang="en-US" sz="2800" b="1" dirty="0" smtClean="0"/>
              <a:t>GA:</a:t>
            </a:r>
            <a:r>
              <a:rPr lang="en-US" sz="2800" b="1" dirty="0"/>
              <a:t> </a:t>
            </a:r>
            <a:r>
              <a:rPr lang="en-US" sz="2800" b="1" dirty="0" smtClean="0"/>
              <a:t> 	16 males, 7 females	</a:t>
            </a:r>
          </a:p>
          <a:p>
            <a:pPr marL="858837" lvl="3" indent="0" eaLnBrk="1" hangingPunct="1">
              <a:spcBef>
                <a:spcPts val="0"/>
              </a:spcBef>
              <a:buNone/>
              <a:tabLst>
                <a:tab pos="2119313" algn="l"/>
              </a:tabLst>
              <a:defRPr/>
            </a:pPr>
            <a:r>
              <a:rPr lang="en-US" b="1" dirty="0" smtClean="0"/>
              <a:t> </a:t>
            </a:r>
          </a:p>
        </p:txBody>
      </p:sp>
      <p:sp>
        <p:nvSpPr>
          <p:cNvPr id="4" name="Slide Number Placeholder 3"/>
          <p:cNvSpPr>
            <a:spLocks noGrp="1"/>
          </p:cNvSpPr>
          <p:nvPr>
            <p:ph type="sldNum" sz="quarter" idx="12"/>
          </p:nvPr>
        </p:nvSpPr>
        <p:spPr/>
        <p:txBody>
          <a:bodyPr/>
          <a:lstStyle/>
          <a:p>
            <a:pPr>
              <a:defRPr/>
            </a:pPr>
            <a:fld id="{3E9C7943-02D1-406F-A579-0426210B7EF0}" type="slidenum">
              <a:rPr lang="en-US" smtClean="0"/>
              <a:pPr>
                <a:defRPr/>
              </a:pPr>
              <a:t>23</a:t>
            </a:fld>
            <a:endParaRPr lang="en-US"/>
          </a:p>
        </p:txBody>
      </p:sp>
    </p:spTree>
    <p:extLst>
      <p:ext uri="{BB962C8B-B14F-4D97-AF65-F5344CB8AC3E}">
        <p14:creationId xmlns:p14="http://schemas.microsoft.com/office/powerpoint/2010/main" val="916828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 calcmode="lin" valueType="num">
                                      <p:cBhvr additive="base">
                                        <p:cTn id="2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 calcmode="lin" valueType="num">
                                      <p:cBhvr additive="base">
                                        <p:cTn id="3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 calcmode="lin" valueType="num">
                                      <p:cBhvr additive="base">
                                        <p:cTn id="3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
            </a:r>
            <a:br>
              <a:rPr lang="en-US" sz="4000" dirty="0" smtClean="0"/>
            </a:br>
            <a:endParaRPr lang="en-US" sz="4000" dirty="0"/>
          </a:p>
        </p:txBody>
      </p:sp>
      <p:sp>
        <p:nvSpPr>
          <p:cNvPr id="3" name="Content Placeholder 2"/>
          <p:cNvSpPr>
            <a:spLocks noGrp="1"/>
          </p:cNvSpPr>
          <p:nvPr>
            <p:ph idx="1"/>
          </p:nvPr>
        </p:nvSpPr>
        <p:spPr>
          <a:xfrm>
            <a:off x="304800" y="899319"/>
            <a:ext cx="8229600" cy="5349081"/>
          </a:xfrm>
        </p:spPr>
        <p:txBody>
          <a:bodyPr/>
          <a:lstStyle/>
          <a:p>
            <a:pPr eaLnBrk="1" hangingPunct="1">
              <a:lnSpc>
                <a:spcPct val="80000"/>
              </a:lnSpc>
              <a:spcBef>
                <a:spcPts val="1200"/>
              </a:spcBef>
              <a:buFont typeface="Garamond" panose="02020404030301010803" pitchFamily="18" charset="0"/>
              <a:buChar char="•"/>
              <a:defRPr/>
            </a:pPr>
            <a:r>
              <a:rPr lang="en-US" b="1" dirty="0" smtClean="0">
                <a:solidFill>
                  <a:srgbClr val="FFFF00"/>
                </a:solidFill>
              </a:rPr>
              <a:t>Attrition: CMBT vs. GA</a:t>
            </a:r>
            <a:endParaRPr lang="en-US" sz="2400" b="1" dirty="0" smtClean="0"/>
          </a:p>
          <a:p>
            <a:pPr marL="401637" lvl="2" indent="0" eaLnBrk="1" hangingPunct="1">
              <a:lnSpc>
                <a:spcPct val="90000"/>
              </a:lnSpc>
              <a:spcBef>
                <a:spcPts val="600"/>
              </a:spcBef>
              <a:buNone/>
              <a:defRPr/>
            </a:pPr>
            <a:r>
              <a:rPr lang="en-US" sz="2800" b="1" dirty="0" smtClean="0"/>
              <a:t>CMBT: 	22 of 23 retained; attrition   4.3%</a:t>
            </a:r>
          </a:p>
          <a:p>
            <a:pPr marL="401637" lvl="2" indent="0" eaLnBrk="1" hangingPunct="1">
              <a:lnSpc>
                <a:spcPct val="90000"/>
              </a:lnSpc>
              <a:spcBef>
                <a:spcPts val="0"/>
              </a:spcBef>
              <a:buNone/>
              <a:defRPr/>
            </a:pPr>
            <a:r>
              <a:rPr lang="en-US" sz="2800" b="1" dirty="0" smtClean="0"/>
              <a:t>GA:  </a:t>
            </a:r>
            <a:r>
              <a:rPr lang="en-US" sz="2800" dirty="0" smtClean="0"/>
              <a:t>	</a:t>
            </a:r>
            <a:r>
              <a:rPr lang="en-US" sz="2800" b="1" dirty="0" smtClean="0"/>
              <a:t>14 of 23 retained; attrition  60.9%  </a:t>
            </a:r>
          </a:p>
          <a:p>
            <a:pPr marL="401637" lvl="2" indent="0" eaLnBrk="1" hangingPunct="1">
              <a:lnSpc>
                <a:spcPct val="90000"/>
              </a:lnSpc>
              <a:spcBef>
                <a:spcPts val="0"/>
              </a:spcBef>
              <a:buNone/>
              <a:tabLst>
                <a:tab pos="1828800" algn="l"/>
              </a:tabLst>
              <a:defRPr/>
            </a:pPr>
            <a:r>
              <a:rPr lang="en-US" sz="2800" dirty="0"/>
              <a:t>	</a:t>
            </a:r>
            <a:r>
              <a:rPr lang="en-US" dirty="0" smtClean="0">
                <a:effectLst/>
              </a:rPr>
              <a:t>Fisher’s Exact </a:t>
            </a:r>
            <a:r>
              <a:rPr lang="en-US" dirty="0" smtClean="0"/>
              <a:t>Test, </a:t>
            </a:r>
            <a:r>
              <a:rPr lang="en-US" i="1" dirty="0"/>
              <a:t>p</a:t>
            </a:r>
            <a:r>
              <a:rPr lang="en-US" dirty="0"/>
              <a:t>=.</a:t>
            </a:r>
            <a:r>
              <a:rPr lang="en-US" dirty="0" smtClean="0"/>
              <a:t>005</a:t>
            </a:r>
          </a:p>
          <a:p>
            <a:pPr marL="346075" lvl="2" indent="-292100" eaLnBrk="1" hangingPunct="1">
              <a:lnSpc>
                <a:spcPct val="90000"/>
              </a:lnSpc>
              <a:spcBef>
                <a:spcPts val="0"/>
              </a:spcBef>
              <a:buFont typeface="Arial" panose="020B0604020202020204" pitchFamily="34" charset="0"/>
              <a:buChar char="•"/>
              <a:tabLst>
                <a:tab pos="1828800" algn="l"/>
              </a:tabLst>
              <a:defRPr/>
            </a:pPr>
            <a:endParaRPr lang="en-US" sz="2800" b="1" dirty="0" smtClean="0">
              <a:solidFill>
                <a:srgbClr val="FFFF00"/>
              </a:solidFill>
              <a:effectLst/>
            </a:endParaRPr>
          </a:p>
          <a:p>
            <a:pPr marL="346075" lvl="2" indent="-292100" eaLnBrk="1" hangingPunct="1">
              <a:lnSpc>
                <a:spcPct val="90000"/>
              </a:lnSpc>
              <a:spcBef>
                <a:spcPts val="0"/>
              </a:spcBef>
              <a:buNone/>
              <a:tabLst>
                <a:tab pos="1828800" algn="l"/>
              </a:tabLst>
              <a:defRPr/>
            </a:pPr>
            <a:r>
              <a:rPr lang="en-US" sz="2800" b="1" dirty="0">
                <a:solidFill>
                  <a:srgbClr val="FFFF00"/>
                </a:solidFill>
                <a:effectLst/>
              </a:rPr>
              <a:t> 	</a:t>
            </a:r>
            <a:r>
              <a:rPr lang="en-US" sz="2800" b="1" dirty="0" smtClean="0">
                <a:solidFill>
                  <a:srgbClr val="FFFF00"/>
                </a:solidFill>
                <a:effectLst/>
              </a:rPr>
              <a:t>DMS IV: </a:t>
            </a:r>
            <a:r>
              <a:rPr lang="en-US" sz="2800" b="1" dirty="0" smtClean="0">
                <a:effectLst/>
              </a:rPr>
              <a:t>Patients who still met criteria for PG  </a:t>
            </a:r>
          </a:p>
          <a:p>
            <a:pPr marL="401637" lvl="2" indent="0" eaLnBrk="1" hangingPunct="1">
              <a:lnSpc>
                <a:spcPct val="90000"/>
              </a:lnSpc>
              <a:spcBef>
                <a:spcPts val="0"/>
              </a:spcBef>
              <a:buNone/>
              <a:defRPr/>
            </a:pPr>
            <a:r>
              <a:rPr lang="en-US" sz="2800" b="1" dirty="0">
                <a:effectLst/>
              </a:rPr>
              <a:t>	</a:t>
            </a:r>
            <a:r>
              <a:rPr lang="en-US" sz="2800" b="1" dirty="0" smtClean="0">
                <a:effectLst/>
              </a:rPr>
              <a:t>	after treatment /3 </a:t>
            </a:r>
            <a:r>
              <a:rPr lang="en-US" sz="2800" b="1" dirty="0" err="1" smtClean="0">
                <a:effectLst/>
              </a:rPr>
              <a:t>mos</a:t>
            </a:r>
            <a:r>
              <a:rPr lang="en-US" sz="2800" b="1" dirty="0" smtClean="0">
                <a:effectLst/>
              </a:rPr>
              <a:t>/6 </a:t>
            </a:r>
            <a:r>
              <a:rPr lang="en-US" sz="2800" b="1" dirty="0" err="1" smtClean="0">
                <a:effectLst/>
              </a:rPr>
              <a:t>mos</a:t>
            </a:r>
            <a:r>
              <a:rPr lang="en-US" sz="2800" b="1" dirty="0" smtClean="0">
                <a:effectLst/>
              </a:rPr>
              <a:t> follow-up:</a:t>
            </a:r>
          </a:p>
          <a:p>
            <a:pPr marL="401637" lvl="2" indent="0" eaLnBrk="1" hangingPunct="1">
              <a:lnSpc>
                <a:spcPct val="90000"/>
              </a:lnSpc>
              <a:spcBef>
                <a:spcPts val="600"/>
              </a:spcBef>
              <a:buNone/>
              <a:defRPr/>
            </a:pPr>
            <a:r>
              <a:rPr lang="en-US" sz="2800" b="1" dirty="0"/>
              <a:t>CMBT:</a:t>
            </a:r>
            <a:r>
              <a:rPr lang="en-US" sz="2800" dirty="0"/>
              <a:t> 	</a:t>
            </a:r>
            <a:r>
              <a:rPr lang="en-US" b="1" dirty="0" smtClean="0"/>
              <a:t>Post: 39% / 3 </a:t>
            </a:r>
            <a:r>
              <a:rPr lang="en-US" b="1" dirty="0" err="1" smtClean="0"/>
              <a:t>mos</a:t>
            </a:r>
            <a:r>
              <a:rPr lang="en-US" b="1" dirty="0" smtClean="0"/>
              <a:t>: 22% / 6 </a:t>
            </a:r>
            <a:r>
              <a:rPr lang="en-US" b="1" dirty="0" err="1" smtClean="0"/>
              <a:t>mos</a:t>
            </a:r>
            <a:r>
              <a:rPr lang="en-US" b="1" dirty="0" smtClean="0"/>
              <a:t>: 17%</a:t>
            </a:r>
            <a:endParaRPr lang="en-US" b="1" dirty="0"/>
          </a:p>
          <a:p>
            <a:pPr marL="401637" lvl="2" indent="0" eaLnBrk="1" hangingPunct="1">
              <a:lnSpc>
                <a:spcPct val="90000"/>
              </a:lnSpc>
              <a:spcBef>
                <a:spcPts val="0"/>
              </a:spcBef>
              <a:buNone/>
              <a:defRPr/>
            </a:pPr>
            <a:r>
              <a:rPr lang="en-US" sz="2800" b="1" dirty="0" smtClean="0"/>
              <a:t>GA:  </a:t>
            </a:r>
            <a:r>
              <a:rPr lang="en-US" sz="2800" b="1" dirty="0"/>
              <a:t>	</a:t>
            </a:r>
            <a:r>
              <a:rPr lang="en-US" b="1" dirty="0"/>
              <a:t>Post: </a:t>
            </a:r>
            <a:r>
              <a:rPr lang="en-US" b="1" dirty="0" smtClean="0"/>
              <a:t>70% </a:t>
            </a:r>
            <a:r>
              <a:rPr lang="en-US" b="1" dirty="0"/>
              <a:t>/ </a:t>
            </a:r>
            <a:r>
              <a:rPr lang="en-US" b="1" dirty="0" smtClean="0"/>
              <a:t>3 </a:t>
            </a:r>
            <a:r>
              <a:rPr lang="en-US" b="1" dirty="0" err="1" smtClean="0"/>
              <a:t>mos</a:t>
            </a:r>
            <a:r>
              <a:rPr lang="en-US" b="1" dirty="0" smtClean="0"/>
              <a:t>: 57% </a:t>
            </a:r>
            <a:r>
              <a:rPr lang="en-US" b="1" dirty="0"/>
              <a:t>/ </a:t>
            </a:r>
            <a:r>
              <a:rPr lang="en-US" b="1" dirty="0" smtClean="0"/>
              <a:t>6 </a:t>
            </a:r>
            <a:r>
              <a:rPr lang="en-US" b="1" dirty="0" err="1" smtClean="0"/>
              <a:t>mos</a:t>
            </a:r>
            <a:r>
              <a:rPr lang="en-US" b="1" dirty="0" smtClean="0"/>
              <a:t>: 65%</a:t>
            </a:r>
            <a:endParaRPr lang="en-US" b="1" dirty="0"/>
          </a:p>
          <a:p>
            <a:pPr marL="401637" lvl="2" indent="0" eaLnBrk="1" hangingPunct="1">
              <a:lnSpc>
                <a:spcPct val="90000"/>
              </a:lnSpc>
              <a:spcBef>
                <a:spcPts val="600"/>
              </a:spcBef>
              <a:buNone/>
              <a:defRPr/>
            </a:pPr>
            <a:r>
              <a:rPr lang="en-US" sz="2800" dirty="0"/>
              <a:t>		</a:t>
            </a:r>
            <a:r>
              <a:rPr lang="en-US" b="1" dirty="0" smtClean="0"/>
              <a:t>Rep. Measures ANOVA (CMBT):</a:t>
            </a:r>
          </a:p>
          <a:p>
            <a:pPr marL="401637" lvl="2" indent="0" eaLnBrk="1" hangingPunct="1">
              <a:lnSpc>
                <a:spcPct val="90000"/>
              </a:lnSpc>
              <a:spcBef>
                <a:spcPts val="0"/>
              </a:spcBef>
              <a:buNone/>
              <a:defRPr/>
            </a:pPr>
            <a:r>
              <a:rPr lang="en-US" sz="2000" dirty="0"/>
              <a:t>	</a:t>
            </a:r>
            <a:r>
              <a:rPr lang="en-US" sz="2000" dirty="0" smtClean="0"/>
              <a:t>	Time*Group: Wilks </a:t>
            </a:r>
            <a:r>
              <a:rPr lang="el-GR" sz="2000" dirty="0" smtClean="0"/>
              <a:t>λ</a:t>
            </a:r>
            <a:r>
              <a:rPr lang="en-US" sz="2000" dirty="0" smtClean="0"/>
              <a:t> .748, </a:t>
            </a:r>
            <a:r>
              <a:rPr lang="en-US" sz="2000" i="1" dirty="0" smtClean="0"/>
              <a:t>F</a:t>
            </a:r>
            <a:r>
              <a:rPr lang="en-US" sz="2000" dirty="0" smtClean="0"/>
              <a:t>(3,42)=4.73,  </a:t>
            </a:r>
            <a:r>
              <a:rPr lang="en-US" sz="2000" b="1" i="1" dirty="0" smtClean="0"/>
              <a:t>p=</a:t>
            </a:r>
            <a:r>
              <a:rPr lang="en-US" sz="2000" b="1" dirty="0" smtClean="0"/>
              <a:t>.006</a:t>
            </a:r>
          </a:p>
          <a:p>
            <a:pPr marL="401637" lvl="2" indent="0" eaLnBrk="1" hangingPunct="1">
              <a:lnSpc>
                <a:spcPct val="90000"/>
              </a:lnSpc>
              <a:spcBef>
                <a:spcPts val="0"/>
              </a:spcBef>
              <a:buNone/>
              <a:defRPr/>
            </a:pPr>
            <a:r>
              <a:rPr lang="en-US" sz="2000" dirty="0"/>
              <a:t>	</a:t>
            </a:r>
            <a:r>
              <a:rPr lang="en-US" sz="2000" dirty="0" smtClean="0"/>
              <a:t>	</a:t>
            </a:r>
          </a:p>
          <a:p>
            <a:pPr marL="401637" lvl="2" indent="0" eaLnBrk="1" hangingPunct="1">
              <a:lnSpc>
                <a:spcPct val="90000"/>
              </a:lnSpc>
              <a:spcBef>
                <a:spcPts val="0"/>
              </a:spcBef>
              <a:buNone/>
              <a:defRPr/>
            </a:pPr>
            <a:endParaRPr lang="en-US" sz="2800" dirty="0"/>
          </a:p>
          <a:p>
            <a:pPr marL="401637" lvl="2" indent="0" eaLnBrk="1" hangingPunct="1">
              <a:lnSpc>
                <a:spcPct val="90000"/>
              </a:lnSpc>
              <a:spcBef>
                <a:spcPts val="0"/>
              </a:spcBef>
              <a:buNone/>
              <a:defRPr/>
            </a:pPr>
            <a:endParaRPr lang="en-US" sz="2800" dirty="0" smtClean="0">
              <a:effectLst/>
            </a:endParaRPr>
          </a:p>
          <a:p>
            <a:pPr marL="401637" lvl="2" indent="0" eaLnBrk="1" hangingPunct="1">
              <a:lnSpc>
                <a:spcPct val="90000"/>
              </a:lnSpc>
              <a:spcBef>
                <a:spcPts val="0"/>
              </a:spcBef>
              <a:buNone/>
              <a:defRPr/>
            </a:pPr>
            <a:endParaRPr lang="en-US" sz="2800" dirty="0">
              <a:effectLst/>
            </a:endParaRPr>
          </a:p>
          <a:p>
            <a:pPr marL="401637" lvl="2" indent="0" eaLnBrk="1" hangingPunct="1">
              <a:lnSpc>
                <a:spcPct val="90000"/>
              </a:lnSpc>
              <a:spcBef>
                <a:spcPts val="0"/>
              </a:spcBef>
              <a:buNone/>
              <a:defRPr/>
            </a:pPr>
            <a:endParaRPr lang="en-US" sz="2800" dirty="0" smtClean="0"/>
          </a:p>
          <a:p>
            <a:pPr marL="401637" lvl="2" indent="0" eaLnBrk="1" hangingPunct="1">
              <a:lnSpc>
                <a:spcPct val="90000"/>
              </a:lnSpc>
              <a:spcBef>
                <a:spcPts val="0"/>
              </a:spcBef>
              <a:buNone/>
              <a:tabLst>
                <a:tab pos="1606550" algn="l"/>
              </a:tabLst>
              <a:defRPr/>
            </a:pPr>
            <a:r>
              <a:rPr lang="en-US" sz="2800" dirty="0"/>
              <a:t>	</a:t>
            </a:r>
            <a:r>
              <a:rPr lang="en-US" sz="2800" dirty="0" smtClean="0"/>
              <a:t>	</a:t>
            </a:r>
          </a:p>
          <a:p>
            <a:pPr marL="401637" lvl="2" indent="0" eaLnBrk="1" hangingPunct="1">
              <a:lnSpc>
                <a:spcPct val="90000"/>
              </a:lnSpc>
              <a:spcBef>
                <a:spcPts val="1800"/>
              </a:spcBef>
              <a:buNone/>
              <a:defRPr/>
            </a:pPr>
            <a:endParaRPr lang="en-US" sz="2800" dirty="0" smtClean="0"/>
          </a:p>
          <a:p>
            <a:pPr marL="914400" lvl="2" indent="-512763" eaLnBrk="1" hangingPunct="1">
              <a:lnSpc>
                <a:spcPct val="90000"/>
              </a:lnSpc>
              <a:spcBef>
                <a:spcPts val="0"/>
              </a:spcBef>
              <a:buFont typeface="Courier New" pitchFamily="49" charset="0"/>
              <a:buChar char="o"/>
              <a:defRPr/>
            </a:pPr>
            <a:r>
              <a:rPr lang="en-US" sz="2800" dirty="0" smtClean="0"/>
              <a:t>9 </a:t>
            </a:r>
            <a:r>
              <a:rPr lang="en-US" sz="2800" dirty="0"/>
              <a:t>males </a:t>
            </a:r>
            <a:r>
              <a:rPr lang="en-US" dirty="0"/>
              <a:t>(horse racing, BJ, craps gamblers</a:t>
            </a:r>
            <a:r>
              <a:rPr lang="en-US" dirty="0" smtClean="0"/>
              <a:t>)</a:t>
            </a:r>
          </a:p>
          <a:p>
            <a:pPr marL="858837" lvl="3" indent="0" eaLnBrk="1" hangingPunct="1">
              <a:lnSpc>
                <a:spcPct val="90000"/>
              </a:lnSpc>
              <a:spcBef>
                <a:spcPts val="0"/>
              </a:spcBef>
              <a:buNone/>
              <a:defRPr/>
            </a:pPr>
            <a:r>
              <a:rPr lang="en-US" dirty="0" smtClean="0"/>
              <a:t>	    (2 males and 1 female did not participate in research)</a:t>
            </a:r>
            <a:endParaRPr lang="en-US" dirty="0"/>
          </a:p>
          <a:p>
            <a:pPr marL="914400" lvl="2" indent="-512763" eaLnBrk="1" hangingPunct="1">
              <a:lnSpc>
                <a:spcPct val="90000"/>
              </a:lnSpc>
              <a:spcBef>
                <a:spcPts val="0"/>
              </a:spcBef>
              <a:buFont typeface="Courier New" pitchFamily="49" charset="0"/>
              <a:buChar char="o"/>
              <a:defRPr/>
            </a:pPr>
            <a:r>
              <a:rPr lang="en-US" sz="2800" dirty="0" smtClean="0"/>
              <a:t>Mean age 43 </a:t>
            </a:r>
            <a:r>
              <a:rPr lang="en-US" sz="2800" dirty="0" err="1" smtClean="0"/>
              <a:t>yrs</a:t>
            </a:r>
            <a:r>
              <a:rPr lang="en-US" sz="2800" dirty="0" smtClean="0"/>
              <a:t> </a:t>
            </a:r>
            <a:r>
              <a:rPr lang="en-US" dirty="0" smtClean="0"/>
              <a:t>(range: 27-56)</a:t>
            </a:r>
            <a:r>
              <a:rPr lang="en-US" sz="2800" dirty="0" smtClean="0"/>
              <a:t>; 6 </a:t>
            </a:r>
            <a:r>
              <a:rPr lang="en-US" sz="2800" dirty="0" err="1" smtClean="0"/>
              <a:t>Cauc</a:t>
            </a:r>
            <a:r>
              <a:rPr lang="en-US" sz="2800" dirty="0" smtClean="0"/>
              <a:t>., 3 AA. </a:t>
            </a:r>
          </a:p>
          <a:p>
            <a:pPr marL="914400" lvl="2" indent="-512763" eaLnBrk="1" hangingPunct="1">
              <a:lnSpc>
                <a:spcPct val="90000"/>
              </a:lnSpc>
              <a:spcBef>
                <a:spcPts val="0"/>
              </a:spcBef>
              <a:buFont typeface="Courier New" pitchFamily="49" charset="0"/>
              <a:buChar char="o"/>
              <a:defRPr/>
            </a:pPr>
            <a:r>
              <a:rPr lang="en-US" sz="2800" dirty="0" smtClean="0"/>
              <a:t>All met ≥ 7 of 10 DSM-IV criteria</a:t>
            </a:r>
            <a:r>
              <a:rPr lang="en-US" sz="2800" dirty="0"/>
              <a:t>; </a:t>
            </a:r>
            <a:r>
              <a:rPr lang="en-US" sz="2800" dirty="0" smtClean="0"/>
              <a:t>Mean SOGS 16</a:t>
            </a:r>
          </a:p>
          <a:p>
            <a:pPr marL="401637" lvl="2" indent="0" eaLnBrk="1" hangingPunct="1">
              <a:buNone/>
              <a:defRPr/>
            </a:pPr>
            <a:r>
              <a:rPr lang="en-US" sz="2800" b="1" u="sng" dirty="0" smtClean="0"/>
              <a:t>TAU:</a:t>
            </a:r>
            <a:r>
              <a:rPr lang="en-US" sz="2800" b="1" dirty="0" smtClean="0"/>
              <a:t>  </a:t>
            </a:r>
            <a:r>
              <a:rPr lang="en-US" sz="2800" dirty="0" smtClean="0"/>
              <a:t>(data retrieved from archives)</a:t>
            </a:r>
          </a:p>
          <a:p>
            <a:pPr marL="914400" lvl="2" indent="-512763" eaLnBrk="1" hangingPunct="1">
              <a:spcBef>
                <a:spcPts val="0"/>
              </a:spcBef>
              <a:buFont typeface="Courier New" pitchFamily="49" charset="0"/>
              <a:buChar char="o"/>
              <a:defRPr/>
            </a:pPr>
            <a:r>
              <a:rPr lang="en-US" sz="2800" dirty="0" smtClean="0"/>
              <a:t>12 males </a:t>
            </a:r>
          </a:p>
          <a:p>
            <a:pPr marL="914400" lvl="2" indent="-512763" eaLnBrk="1" hangingPunct="1">
              <a:lnSpc>
                <a:spcPct val="90000"/>
              </a:lnSpc>
              <a:spcBef>
                <a:spcPts val="0"/>
              </a:spcBef>
              <a:buFont typeface="Courier New" pitchFamily="49" charset="0"/>
              <a:buChar char="o"/>
              <a:defRPr/>
            </a:pPr>
            <a:r>
              <a:rPr lang="en-US" sz="2800" dirty="0"/>
              <a:t>Mean age </a:t>
            </a:r>
            <a:r>
              <a:rPr lang="en-US" sz="2800" dirty="0" smtClean="0"/>
              <a:t>44 </a:t>
            </a:r>
            <a:r>
              <a:rPr lang="en-US" sz="2800" dirty="0" err="1"/>
              <a:t>yrs</a:t>
            </a:r>
            <a:r>
              <a:rPr lang="en-US" sz="2800" dirty="0"/>
              <a:t> </a:t>
            </a:r>
            <a:r>
              <a:rPr lang="en-US" dirty="0"/>
              <a:t>(range: </a:t>
            </a:r>
            <a:r>
              <a:rPr lang="en-US" dirty="0" smtClean="0"/>
              <a:t>30-59)</a:t>
            </a:r>
            <a:r>
              <a:rPr lang="en-US" sz="2800" dirty="0" smtClean="0"/>
              <a:t>; 10 </a:t>
            </a:r>
            <a:r>
              <a:rPr lang="en-US" sz="2800" dirty="0" err="1"/>
              <a:t>Cauc</a:t>
            </a:r>
            <a:r>
              <a:rPr lang="en-US" sz="2800" dirty="0"/>
              <a:t>., </a:t>
            </a:r>
            <a:r>
              <a:rPr lang="en-US" sz="2800" dirty="0" smtClean="0"/>
              <a:t>1AA, 1NA</a:t>
            </a:r>
            <a:endParaRPr lang="en-US" sz="2800" dirty="0"/>
          </a:p>
          <a:p>
            <a:pPr marL="914400" lvl="2" indent="-512763" eaLnBrk="1" hangingPunct="1">
              <a:lnSpc>
                <a:spcPct val="90000"/>
              </a:lnSpc>
              <a:spcBef>
                <a:spcPts val="0"/>
              </a:spcBef>
              <a:buFont typeface="Courier New" pitchFamily="49" charset="0"/>
              <a:buChar char="o"/>
              <a:defRPr/>
            </a:pPr>
            <a:r>
              <a:rPr lang="en-US" sz="2800" dirty="0"/>
              <a:t>All met ≥ </a:t>
            </a:r>
            <a:r>
              <a:rPr lang="en-US" sz="2800" dirty="0" smtClean="0"/>
              <a:t>7.5 </a:t>
            </a:r>
            <a:r>
              <a:rPr lang="en-US" sz="2800" dirty="0"/>
              <a:t>of 10 DSM-IV </a:t>
            </a:r>
            <a:r>
              <a:rPr lang="en-US" sz="2800" dirty="0" smtClean="0"/>
              <a:t>crit.; </a:t>
            </a:r>
            <a:r>
              <a:rPr lang="en-US" sz="2800" dirty="0" err="1" smtClean="0"/>
              <a:t>Mn</a:t>
            </a:r>
            <a:r>
              <a:rPr lang="en-US" sz="2800" dirty="0" smtClean="0"/>
              <a:t> SOGS 15</a:t>
            </a:r>
            <a:endParaRPr lang="en-US" sz="2800" dirty="0"/>
          </a:p>
          <a:p>
            <a:pPr marL="914400" lvl="2" indent="-512763" eaLnBrk="1" hangingPunct="1">
              <a:spcBef>
                <a:spcPts val="0"/>
              </a:spcBef>
              <a:buFont typeface="Courier New" pitchFamily="49" charset="0"/>
              <a:buChar char="o"/>
              <a:defRPr/>
            </a:pPr>
            <a:endParaRPr lang="en-US" sz="2800" dirty="0" smtClean="0"/>
          </a:p>
        </p:txBody>
      </p:sp>
      <p:sp>
        <p:nvSpPr>
          <p:cNvPr id="4" name="Slide Number Placeholder 3"/>
          <p:cNvSpPr>
            <a:spLocks noGrp="1"/>
          </p:cNvSpPr>
          <p:nvPr>
            <p:ph type="sldNum" sz="quarter" idx="12"/>
          </p:nvPr>
        </p:nvSpPr>
        <p:spPr/>
        <p:txBody>
          <a:bodyPr/>
          <a:lstStyle/>
          <a:p>
            <a:pPr>
              <a:defRPr/>
            </a:pPr>
            <a:fld id="{3E9C7943-02D1-406F-A579-0426210B7EF0}" type="slidenum">
              <a:rPr lang="en-US" smtClean="0"/>
              <a:pPr>
                <a:defRPr/>
              </a:pPr>
              <a:t>24</a:t>
            </a:fld>
            <a:endParaRPr lang="en-US"/>
          </a:p>
        </p:txBody>
      </p:sp>
    </p:spTree>
    <p:extLst>
      <p:ext uri="{BB962C8B-B14F-4D97-AF65-F5344CB8AC3E}">
        <p14:creationId xmlns:p14="http://schemas.microsoft.com/office/powerpoint/2010/main" val="1542790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anim calcmode="lin" valueType="num">
                                      <p:cBhvr additive="base">
                                        <p:cTn id="1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anim calcmode="lin" valueType="num">
                                      <p:cBhvr additive="base">
                                        <p:cTn id="1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anim calcmode="lin" valueType="num">
                                      <p:cBhvr additive="base">
                                        <p:cTn id="1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8" end="8"/>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anim calcmode="lin" valueType="num">
                                      <p:cBhvr additive="base">
                                        <p:cTn id="2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9" end="9"/>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anim calcmode="lin" valueType="num">
                                      <p:cBhvr additive="base">
                                        <p:cTn id="2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anim calcmode="lin" valueType="num">
                                      <p:cBhvr additive="base">
                                        <p:cTn id="31"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Percent Reduction in </a:t>
            </a:r>
            <a:br>
              <a:rPr lang="en-US" sz="3600" dirty="0" smtClean="0"/>
            </a:br>
            <a:r>
              <a:rPr lang="en-US" sz="3600" dirty="0" smtClean="0"/>
              <a:t>$$ Lost Gambling and Days Gambled</a:t>
            </a:r>
            <a:endParaRPr lang="en-US" sz="3600" dirty="0"/>
          </a:p>
        </p:txBody>
      </p:sp>
      <p:pic>
        <p:nvPicPr>
          <p:cNvPr id="6" name="Content Placeholder 5"/>
          <p:cNvPicPr>
            <a:picLocks noGrp="1" noChangeAspect="1"/>
          </p:cNvPicPr>
          <p:nvPr>
            <p:ph idx="1"/>
          </p:nvPr>
        </p:nvPicPr>
        <p:blipFill>
          <a:blip r:embed="rId2"/>
          <a:stretch>
            <a:fillRect/>
          </a:stretch>
        </p:blipFill>
        <p:spPr>
          <a:xfrm>
            <a:off x="838200" y="1676400"/>
            <a:ext cx="7564582" cy="3143069"/>
          </a:xfrm>
          <a:prstGeom prst="rect">
            <a:avLst/>
          </a:prstGeom>
        </p:spPr>
      </p:pic>
      <p:sp>
        <p:nvSpPr>
          <p:cNvPr id="4" name="Slide Number Placeholder 3"/>
          <p:cNvSpPr>
            <a:spLocks noGrp="1"/>
          </p:cNvSpPr>
          <p:nvPr>
            <p:ph type="sldNum" sz="quarter" idx="12"/>
          </p:nvPr>
        </p:nvSpPr>
        <p:spPr/>
        <p:txBody>
          <a:bodyPr/>
          <a:lstStyle/>
          <a:p>
            <a:pPr>
              <a:defRPr/>
            </a:pPr>
            <a:fld id="{3E9C7943-02D1-406F-A579-0426210B7EF0}" type="slidenum">
              <a:rPr lang="en-US" smtClean="0"/>
              <a:pPr>
                <a:defRPr/>
              </a:pPr>
              <a:t>25</a:t>
            </a:fld>
            <a:endParaRPr lang="en-US"/>
          </a:p>
        </p:txBody>
      </p:sp>
      <p:sp>
        <p:nvSpPr>
          <p:cNvPr id="7" name="TextBox 6"/>
          <p:cNvSpPr txBox="1"/>
          <p:nvPr/>
        </p:nvSpPr>
        <p:spPr>
          <a:xfrm>
            <a:off x="685800" y="5007436"/>
            <a:ext cx="8194964" cy="1862048"/>
          </a:xfrm>
          <a:prstGeom prst="rect">
            <a:avLst/>
          </a:prstGeom>
          <a:noFill/>
        </p:spPr>
        <p:txBody>
          <a:bodyPr wrap="square" rtlCol="0">
            <a:spAutoFit/>
          </a:bodyPr>
          <a:lstStyle/>
          <a:p>
            <a:r>
              <a:rPr lang="en-US" sz="2400" b="1" u="sng" dirty="0" smtClean="0"/>
              <a:t>From Pre-Treatment to 6 </a:t>
            </a:r>
            <a:r>
              <a:rPr lang="en-US" sz="2400" b="1" u="sng" dirty="0" err="1" smtClean="0"/>
              <a:t>mos</a:t>
            </a:r>
            <a:r>
              <a:rPr lang="en-US" sz="2400" b="1" u="sng" dirty="0" smtClean="0"/>
              <a:t> follow-up: </a:t>
            </a:r>
          </a:p>
          <a:p>
            <a:r>
              <a:rPr lang="en-US" sz="2000" b="1" dirty="0" smtClean="0"/>
              <a:t>% Reduction in </a:t>
            </a:r>
            <a:r>
              <a:rPr lang="en-US" sz="2000" b="1" dirty="0" smtClean="0">
                <a:solidFill>
                  <a:srgbClr val="FFFF00"/>
                </a:solidFill>
              </a:rPr>
              <a:t>dollars</a:t>
            </a:r>
            <a:r>
              <a:rPr lang="en-US" sz="2000" b="1" dirty="0" smtClean="0"/>
              <a:t> lost:  	</a:t>
            </a:r>
            <a:r>
              <a:rPr lang="en-US" sz="2400" b="1" dirty="0" smtClean="0"/>
              <a:t>CMBT = </a:t>
            </a:r>
            <a:r>
              <a:rPr lang="en-US" sz="2400" b="1" dirty="0" smtClean="0">
                <a:solidFill>
                  <a:srgbClr val="FFFF00"/>
                </a:solidFill>
              </a:rPr>
              <a:t>79% </a:t>
            </a:r>
            <a:r>
              <a:rPr lang="en-US" sz="2400" b="1" dirty="0" smtClean="0"/>
              <a:t> vs.  </a:t>
            </a:r>
            <a:r>
              <a:rPr lang="en-US" sz="2400" b="1" dirty="0" smtClean="0">
                <a:solidFill>
                  <a:srgbClr val="FFFF00"/>
                </a:solidFill>
              </a:rPr>
              <a:t>GA</a:t>
            </a:r>
            <a:r>
              <a:rPr lang="en-US" sz="2400" b="1" dirty="0" smtClean="0"/>
              <a:t> = 23%</a:t>
            </a:r>
          </a:p>
          <a:p>
            <a:r>
              <a:rPr lang="en-US" sz="2000" b="1" dirty="0" smtClean="0"/>
              <a:t>% Reduction in </a:t>
            </a:r>
            <a:r>
              <a:rPr lang="en-US" sz="2000" b="1" dirty="0" smtClean="0">
                <a:solidFill>
                  <a:srgbClr val="FFFF00"/>
                </a:solidFill>
              </a:rPr>
              <a:t>days</a:t>
            </a:r>
            <a:r>
              <a:rPr lang="en-US" sz="2000" b="1" dirty="0" smtClean="0"/>
              <a:t> gambled:     	</a:t>
            </a:r>
            <a:r>
              <a:rPr lang="en-US" sz="2400" b="1" dirty="0" smtClean="0"/>
              <a:t>CMBT = </a:t>
            </a:r>
            <a:r>
              <a:rPr lang="en-US" sz="2400" b="1" dirty="0" smtClean="0">
                <a:solidFill>
                  <a:srgbClr val="FFFF00"/>
                </a:solidFill>
              </a:rPr>
              <a:t>72%  </a:t>
            </a:r>
            <a:r>
              <a:rPr lang="en-US" sz="2400" b="1" dirty="0" smtClean="0"/>
              <a:t>vs.  </a:t>
            </a:r>
            <a:r>
              <a:rPr lang="en-US" sz="2400" b="1" dirty="0" smtClean="0">
                <a:solidFill>
                  <a:srgbClr val="FFFF00"/>
                </a:solidFill>
              </a:rPr>
              <a:t>GA</a:t>
            </a:r>
            <a:r>
              <a:rPr lang="en-US" sz="2400" b="1" dirty="0" smtClean="0"/>
              <a:t> =  8%</a:t>
            </a:r>
          </a:p>
          <a:p>
            <a:pPr>
              <a:spcBef>
                <a:spcPts val="600"/>
              </a:spcBef>
            </a:pPr>
            <a:r>
              <a:rPr lang="en-US" sz="2000" b="1" dirty="0" smtClean="0"/>
              <a:t>ITT: Sign. for Condition, Time, Interaction (p&lt;.01)</a:t>
            </a:r>
          </a:p>
          <a:p>
            <a:endParaRPr lang="en-US" dirty="0"/>
          </a:p>
        </p:txBody>
      </p:sp>
    </p:spTree>
    <p:extLst>
      <p:ext uri="{BB962C8B-B14F-4D97-AF65-F5344CB8AC3E}">
        <p14:creationId xmlns:p14="http://schemas.microsoft.com/office/powerpoint/2010/main" val="4153605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anim calcmode="lin" valueType="num">
                                      <p:cBhvr additive="base">
                                        <p:cTn id="11"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anim calcmode="lin" valueType="num">
                                      <p:cBhvr additive="base">
                                        <p:cTn id="15"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7">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anim calcmode="lin" valueType="num">
                                      <p:cBhvr additive="base">
                                        <p:cTn id="19"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
            </a:r>
            <a:br>
              <a:rPr lang="en-US" sz="4000" dirty="0" smtClean="0"/>
            </a:br>
            <a:endParaRPr lang="en-US" sz="4000" dirty="0"/>
          </a:p>
        </p:txBody>
      </p:sp>
      <p:sp>
        <p:nvSpPr>
          <p:cNvPr id="3" name="Content Placeholder 2"/>
          <p:cNvSpPr>
            <a:spLocks noGrp="1"/>
          </p:cNvSpPr>
          <p:nvPr>
            <p:ph idx="1"/>
          </p:nvPr>
        </p:nvSpPr>
        <p:spPr>
          <a:xfrm>
            <a:off x="381000" y="609600"/>
            <a:ext cx="8229600" cy="5867400"/>
          </a:xfrm>
        </p:spPr>
        <p:txBody>
          <a:bodyPr/>
          <a:lstStyle/>
          <a:p>
            <a:pPr eaLnBrk="1" hangingPunct="1">
              <a:lnSpc>
                <a:spcPct val="80000"/>
              </a:lnSpc>
              <a:spcBef>
                <a:spcPts val="0"/>
              </a:spcBef>
              <a:buFont typeface="Garamond" panose="02020404030301010803" pitchFamily="18" charset="0"/>
              <a:buChar char="•"/>
              <a:defRPr/>
            </a:pPr>
            <a:endParaRPr lang="en-US" b="1" dirty="0" smtClean="0">
              <a:solidFill>
                <a:srgbClr val="FFFF00"/>
              </a:solidFill>
            </a:endParaRPr>
          </a:p>
          <a:p>
            <a:pPr eaLnBrk="1" hangingPunct="1">
              <a:lnSpc>
                <a:spcPct val="80000"/>
              </a:lnSpc>
              <a:spcBef>
                <a:spcPts val="0"/>
              </a:spcBef>
              <a:buFont typeface="Garamond" panose="02020404030301010803" pitchFamily="18" charset="0"/>
              <a:buChar char="•"/>
              <a:defRPr/>
            </a:pPr>
            <a:r>
              <a:rPr lang="en-US" b="1" dirty="0" smtClean="0">
                <a:solidFill>
                  <a:srgbClr val="FFFF00"/>
                </a:solidFill>
              </a:rPr>
              <a:t>Additional Findings:</a:t>
            </a:r>
          </a:p>
          <a:p>
            <a:pPr marL="692150" indent="-401638" eaLnBrk="1" hangingPunct="1">
              <a:lnSpc>
                <a:spcPct val="80000"/>
              </a:lnSpc>
              <a:spcBef>
                <a:spcPts val="0"/>
              </a:spcBef>
              <a:buFont typeface="Garamond" panose="02020404030301010803" pitchFamily="18" charset="0"/>
              <a:buChar char="•"/>
              <a:defRPr/>
            </a:pPr>
            <a:endParaRPr lang="en-US" b="1" dirty="0" smtClean="0">
              <a:solidFill>
                <a:srgbClr val="FFFF00"/>
              </a:solidFill>
            </a:endParaRPr>
          </a:p>
          <a:p>
            <a:pPr marL="692150" lvl="1" indent="-401638" eaLnBrk="1" hangingPunct="1">
              <a:lnSpc>
                <a:spcPct val="80000"/>
              </a:lnSpc>
              <a:spcBef>
                <a:spcPts val="1800"/>
              </a:spcBef>
              <a:buFont typeface="Courier New" panose="02070309020205020404" pitchFamily="49" charset="0"/>
              <a:buChar char="o"/>
              <a:defRPr/>
            </a:pPr>
            <a:r>
              <a:rPr lang="en-US" sz="3200" b="1" dirty="0" smtClean="0">
                <a:solidFill>
                  <a:srgbClr val="FFFF00"/>
                </a:solidFill>
              </a:rPr>
              <a:t>No gender difference in CMBT:</a:t>
            </a:r>
            <a:r>
              <a:rPr lang="en-US" sz="3200" b="1" dirty="0" smtClean="0"/>
              <a:t>  </a:t>
            </a:r>
          </a:p>
          <a:p>
            <a:pPr marL="1025525" lvl="2" indent="-333375" eaLnBrk="1" hangingPunct="1">
              <a:lnSpc>
                <a:spcPct val="80000"/>
              </a:lnSpc>
              <a:spcBef>
                <a:spcPts val="1200"/>
              </a:spcBef>
              <a:buFont typeface="Courier New" panose="02070309020205020404" pitchFamily="49" charset="0"/>
              <a:buChar char="o"/>
              <a:defRPr/>
            </a:pPr>
            <a:r>
              <a:rPr lang="en-US" sz="2800" b="1" dirty="0" smtClean="0"/>
              <a:t>Men </a:t>
            </a:r>
            <a:r>
              <a:rPr lang="en-US" sz="2800" b="1" dirty="0"/>
              <a:t>and women </a:t>
            </a:r>
            <a:r>
              <a:rPr lang="en-US" sz="2800" b="1" dirty="0" smtClean="0"/>
              <a:t>benefited equally from treatment</a:t>
            </a:r>
          </a:p>
          <a:p>
            <a:pPr marL="692150" lvl="1" indent="-401638" eaLnBrk="1" hangingPunct="1">
              <a:lnSpc>
                <a:spcPct val="80000"/>
              </a:lnSpc>
              <a:spcBef>
                <a:spcPts val="1800"/>
              </a:spcBef>
              <a:buFont typeface="Courier New" panose="02070309020205020404" pitchFamily="49" charset="0"/>
              <a:buChar char="o"/>
              <a:defRPr/>
            </a:pPr>
            <a:r>
              <a:rPr lang="en-US" sz="3200" b="1" dirty="0" smtClean="0">
                <a:solidFill>
                  <a:srgbClr val="FFFF00"/>
                </a:solidFill>
              </a:rPr>
              <a:t>Significant gender difference in GA:           </a:t>
            </a:r>
          </a:p>
          <a:p>
            <a:pPr marL="1025525" lvl="2" indent="-333375" eaLnBrk="1" hangingPunct="1">
              <a:lnSpc>
                <a:spcPct val="80000"/>
              </a:lnSpc>
              <a:spcBef>
                <a:spcPts val="1200"/>
              </a:spcBef>
              <a:buFont typeface="Courier New" panose="02070309020205020404" pitchFamily="49" charset="0"/>
              <a:buChar char="o"/>
              <a:defRPr/>
            </a:pPr>
            <a:r>
              <a:rPr lang="en-US" sz="2800" b="1" dirty="0" smtClean="0"/>
              <a:t>None of the 7 women benefited from GA</a:t>
            </a:r>
          </a:p>
          <a:p>
            <a:pPr marL="1025525" lvl="2" indent="-333375" eaLnBrk="1" hangingPunct="1">
              <a:lnSpc>
                <a:spcPct val="80000"/>
              </a:lnSpc>
              <a:spcBef>
                <a:spcPts val="1200"/>
              </a:spcBef>
              <a:buFont typeface="Courier New" panose="02070309020205020404" pitchFamily="49" charset="0"/>
              <a:buChar char="o"/>
              <a:defRPr/>
            </a:pPr>
            <a:r>
              <a:rPr lang="en-US" sz="2800" b="1" dirty="0" smtClean="0"/>
              <a:t>The few men who remained with GA did as well as the men in CMBT</a:t>
            </a:r>
          </a:p>
        </p:txBody>
      </p:sp>
      <p:sp>
        <p:nvSpPr>
          <p:cNvPr id="4" name="Slide Number Placeholder 3"/>
          <p:cNvSpPr>
            <a:spLocks noGrp="1"/>
          </p:cNvSpPr>
          <p:nvPr>
            <p:ph type="sldNum" sz="quarter" idx="12"/>
          </p:nvPr>
        </p:nvSpPr>
        <p:spPr/>
        <p:txBody>
          <a:bodyPr/>
          <a:lstStyle/>
          <a:p>
            <a:pPr>
              <a:defRPr/>
            </a:pPr>
            <a:fld id="{3E9C7943-02D1-406F-A579-0426210B7EF0}" type="slidenum">
              <a:rPr lang="en-US" smtClean="0"/>
              <a:pPr>
                <a:defRPr/>
              </a:pPr>
              <a:t>26</a:t>
            </a:fld>
            <a:endParaRPr lang="en-US"/>
          </a:p>
        </p:txBody>
      </p:sp>
    </p:spTree>
    <p:extLst>
      <p:ext uri="{BB962C8B-B14F-4D97-AF65-F5344CB8AC3E}">
        <p14:creationId xmlns:p14="http://schemas.microsoft.com/office/powerpoint/2010/main" val="3163906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 calcmode="lin" valueType="num">
                                      <p:cBhvr additive="base">
                                        <p:cTn id="1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 calcmode="lin" valueType="num">
                                      <p:cBhvr additive="base">
                                        <p:cTn id="2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sz="4000" dirty="0" smtClean="0"/>
              <a:t/>
            </a:r>
            <a:br>
              <a:rPr lang="en-US" sz="4000" dirty="0" smtClean="0"/>
            </a:br>
            <a:r>
              <a:rPr lang="en-US" sz="4000" dirty="0" smtClean="0"/>
              <a:t>Effectiveness Trial (RCT) </a:t>
            </a:r>
            <a:br>
              <a:rPr lang="en-US" sz="4000" dirty="0" smtClean="0"/>
            </a:br>
            <a:r>
              <a:rPr lang="en-US" sz="4000" dirty="0" smtClean="0"/>
              <a:t>CMBT vs. CBT</a:t>
            </a:r>
            <a:br>
              <a:rPr lang="en-US" sz="4000" dirty="0" smtClean="0"/>
            </a:br>
            <a:endParaRPr lang="en-US" sz="4000" dirty="0"/>
          </a:p>
        </p:txBody>
      </p:sp>
      <p:sp>
        <p:nvSpPr>
          <p:cNvPr id="3" name="Content Placeholder 2"/>
          <p:cNvSpPr>
            <a:spLocks noGrp="1"/>
          </p:cNvSpPr>
          <p:nvPr>
            <p:ph idx="1"/>
          </p:nvPr>
        </p:nvSpPr>
        <p:spPr>
          <a:xfrm>
            <a:off x="457200" y="1828800"/>
            <a:ext cx="8229600" cy="5334000"/>
          </a:xfrm>
        </p:spPr>
        <p:txBody>
          <a:bodyPr/>
          <a:lstStyle/>
          <a:p>
            <a:pPr eaLnBrk="1" hangingPunct="1">
              <a:lnSpc>
                <a:spcPct val="80000"/>
              </a:lnSpc>
              <a:spcBef>
                <a:spcPts val="0"/>
              </a:spcBef>
              <a:buFont typeface="Garamond" panose="02020404030301010803" pitchFamily="18" charset="0"/>
              <a:buChar char="•"/>
              <a:defRPr/>
            </a:pPr>
            <a:r>
              <a:rPr lang="en-US" b="1" dirty="0" smtClean="0">
                <a:solidFill>
                  <a:srgbClr val="FFFF00"/>
                </a:solidFill>
              </a:rPr>
              <a:t>Study 3 </a:t>
            </a:r>
            <a:r>
              <a:rPr lang="en-US" sz="2400" b="1" dirty="0" smtClean="0">
                <a:solidFill>
                  <a:srgbClr val="FFFF00"/>
                </a:solidFill>
              </a:rPr>
              <a:t>(NIMH-funded Randomized Controlled Trial)</a:t>
            </a:r>
          </a:p>
          <a:p>
            <a:pPr marL="346075" indent="-346075" eaLnBrk="1" hangingPunct="1">
              <a:lnSpc>
                <a:spcPct val="80000"/>
              </a:lnSpc>
              <a:spcBef>
                <a:spcPts val="0"/>
              </a:spcBef>
              <a:buNone/>
              <a:defRPr/>
            </a:pPr>
            <a:r>
              <a:rPr lang="en-US" b="1" dirty="0">
                <a:solidFill>
                  <a:srgbClr val="FFFF00"/>
                </a:solidFill>
              </a:rPr>
              <a:t>	</a:t>
            </a:r>
            <a:r>
              <a:rPr lang="en-US" b="1" dirty="0" smtClean="0">
                <a:solidFill>
                  <a:srgbClr val="FFFF00"/>
                </a:solidFill>
              </a:rPr>
              <a:t>Comparing CMBT and GBT</a:t>
            </a:r>
            <a:endParaRPr lang="en-US" sz="2400" b="1" dirty="0" smtClean="0"/>
          </a:p>
          <a:p>
            <a:pPr marL="401637" lvl="2" indent="0" eaLnBrk="1" hangingPunct="1">
              <a:lnSpc>
                <a:spcPct val="90000"/>
              </a:lnSpc>
              <a:spcBef>
                <a:spcPts val="1800"/>
              </a:spcBef>
              <a:buNone/>
              <a:defRPr/>
            </a:pPr>
            <a:r>
              <a:rPr lang="en-US" sz="2800" b="1" u="sng" dirty="0" smtClean="0"/>
              <a:t>Sample:</a:t>
            </a:r>
            <a:r>
              <a:rPr lang="en-US" sz="2800" b="1" dirty="0" smtClean="0"/>
              <a:t> </a:t>
            </a:r>
          </a:p>
          <a:p>
            <a:pPr marL="914400" lvl="2" indent="-512763" eaLnBrk="1" hangingPunct="1">
              <a:lnSpc>
                <a:spcPct val="90000"/>
              </a:lnSpc>
              <a:spcBef>
                <a:spcPts val="0"/>
              </a:spcBef>
              <a:buFont typeface="Courier New" pitchFamily="49" charset="0"/>
              <a:buChar char="o"/>
              <a:defRPr/>
            </a:pPr>
            <a:r>
              <a:rPr lang="en-US" sz="2800" b="1" dirty="0" smtClean="0"/>
              <a:t>N=62</a:t>
            </a:r>
            <a:r>
              <a:rPr lang="en-US" sz="2800" dirty="0" smtClean="0"/>
              <a:t> (44 males, 18 females)</a:t>
            </a:r>
            <a:r>
              <a:rPr lang="en-US" dirty="0" smtClean="0"/>
              <a:t> </a:t>
            </a:r>
          </a:p>
          <a:p>
            <a:pPr marL="914400" lvl="2" indent="-512763" eaLnBrk="1" hangingPunct="1">
              <a:lnSpc>
                <a:spcPct val="90000"/>
              </a:lnSpc>
              <a:spcBef>
                <a:spcPts val="0"/>
              </a:spcBef>
              <a:buFont typeface="Courier New" pitchFamily="49" charset="0"/>
              <a:buChar char="o"/>
              <a:defRPr/>
            </a:pPr>
            <a:r>
              <a:rPr lang="en-US" sz="2800" dirty="0" smtClean="0"/>
              <a:t>Mean age 49 </a:t>
            </a:r>
            <a:r>
              <a:rPr lang="en-US" sz="2800" dirty="0" err="1" smtClean="0"/>
              <a:t>yrs</a:t>
            </a:r>
            <a:r>
              <a:rPr lang="en-US" sz="2800" dirty="0" smtClean="0"/>
              <a:t> </a:t>
            </a:r>
            <a:r>
              <a:rPr lang="en-US" dirty="0" smtClean="0"/>
              <a:t>(range: 20-76)</a:t>
            </a:r>
          </a:p>
          <a:p>
            <a:pPr marL="914400" lvl="2" indent="-512763" eaLnBrk="1" hangingPunct="1">
              <a:lnSpc>
                <a:spcPct val="90000"/>
              </a:lnSpc>
              <a:spcBef>
                <a:spcPts val="0"/>
              </a:spcBef>
              <a:buFont typeface="Courier New" pitchFamily="49" charset="0"/>
              <a:buChar char="o"/>
              <a:defRPr/>
            </a:pPr>
            <a:r>
              <a:rPr lang="en-US" sz="2800" dirty="0" smtClean="0"/>
              <a:t>51 Caucasian, 1 </a:t>
            </a:r>
            <a:r>
              <a:rPr lang="en-US" sz="2800" dirty="0" err="1" smtClean="0"/>
              <a:t>Afr.A</a:t>
            </a:r>
            <a:r>
              <a:rPr lang="en-US" sz="2800" dirty="0" smtClean="0"/>
              <a:t>., 2 </a:t>
            </a:r>
            <a:r>
              <a:rPr lang="en-US" sz="2800" dirty="0" err="1" smtClean="0"/>
              <a:t>Hisp</a:t>
            </a:r>
            <a:r>
              <a:rPr lang="en-US" sz="2800" dirty="0" smtClean="0"/>
              <a:t>., 3 Asian, 5 Other </a:t>
            </a:r>
          </a:p>
          <a:p>
            <a:pPr marL="914400" lvl="2" indent="-512763" eaLnBrk="1" hangingPunct="1">
              <a:lnSpc>
                <a:spcPct val="90000"/>
              </a:lnSpc>
              <a:spcBef>
                <a:spcPts val="0"/>
              </a:spcBef>
              <a:buFont typeface="Courier New" pitchFamily="49" charset="0"/>
              <a:buChar char="o"/>
              <a:defRPr/>
            </a:pPr>
            <a:r>
              <a:rPr lang="en-US" sz="2800" dirty="0" smtClean="0"/>
              <a:t>Mean # DSM-IV criteria = 7; Mean SOGS </a:t>
            </a:r>
            <a:r>
              <a:rPr lang="en-US" sz="2800" dirty="0"/>
              <a:t>9</a:t>
            </a:r>
            <a:endParaRPr lang="en-US" sz="2800" dirty="0" smtClean="0"/>
          </a:p>
          <a:p>
            <a:pPr marL="401637" lvl="2" indent="0" eaLnBrk="1" hangingPunct="1">
              <a:spcBef>
                <a:spcPts val="1800"/>
              </a:spcBef>
              <a:buNone/>
              <a:defRPr/>
            </a:pPr>
            <a:r>
              <a:rPr lang="en-US" sz="2800" b="1" u="sng" dirty="0" smtClean="0"/>
              <a:t>Randomized to Groups</a:t>
            </a:r>
            <a:endParaRPr lang="en-US" sz="2800" dirty="0" smtClean="0"/>
          </a:p>
          <a:p>
            <a:pPr marL="914400" lvl="2" indent="-512763" eaLnBrk="1" hangingPunct="1">
              <a:spcBef>
                <a:spcPts val="0"/>
              </a:spcBef>
              <a:buFont typeface="Courier New" pitchFamily="49" charset="0"/>
              <a:buChar char="o"/>
              <a:tabLst>
                <a:tab pos="2119313" algn="l"/>
              </a:tabLst>
              <a:defRPr/>
            </a:pPr>
            <a:r>
              <a:rPr lang="en-US" sz="2800" b="1" dirty="0" smtClean="0"/>
              <a:t>CMBT:</a:t>
            </a:r>
            <a:r>
              <a:rPr lang="en-US" sz="2800" dirty="0" smtClean="0"/>
              <a:t>	</a:t>
            </a:r>
            <a:r>
              <a:rPr lang="en-US" sz="2800" b="1" dirty="0" smtClean="0"/>
              <a:t>30 (21 males, 9 females) </a:t>
            </a:r>
          </a:p>
          <a:p>
            <a:pPr marL="914400" lvl="2" indent="-512763" eaLnBrk="1" hangingPunct="1">
              <a:spcBef>
                <a:spcPts val="0"/>
              </a:spcBef>
              <a:buFont typeface="Courier New" pitchFamily="49" charset="0"/>
              <a:buChar char="o"/>
              <a:tabLst>
                <a:tab pos="2119313" algn="l"/>
              </a:tabLst>
              <a:defRPr/>
            </a:pPr>
            <a:r>
              <a:rPr lang="en-US" sz="2800" b="1" dirty="0" smtClean="0"/>
              <a:t>GBT:  	32 (23 males, 9 females)	</a:t>
            </a:r>
          </a:p>
          <a:p>
            <a:pPr marL="858837" lvl="3" indent="0" eaLnBrk="1" hangingPunct="1">
              <a:spcBef>
                <a:spcPts val="0"/>
              </a:spcBef>
              <a:buNone/>
              <a:tabLst>
                <a:tab pos="2119313" algn="l"/>
              </a:tabLst>
              <a:defRPr/>
            </a:pPr>
            <a:r>
              <a:rPr lang="en-US" dirty="0" smtClean="0"/>
              <a:t> </a:t>
            </a:r>
          </a:p>
        </p:txBody>
      </p:sp>
      <p:sp>
        <p:nvSpPr>
          <p:cNvPr id="4" name="Slide Number Placeholder 3"/>
          <p:cNvSpPr>
            <a:spLocks noGrp="1"/>
          </p:cNvSpPr>
          <p:nvPr>
            <p:ph type="sldNum" sz="quarter" idx="12"/>
          </p:nvPr>
        </p:nvSpPr>
        <p:spPr/>
        <p:txBody>
          <a:bodyPr/>
          <a:lstStyle/>
          <a:p>
            <a:pPr>
              <a:defRPr/>
            </a:pPr>
            <a:fld id="{3E9C7943-02D1-406F-A579-0426210B7EF0}" type="slidenum">
              <a:rPr lang="en-US" smtClean="0"/>
              <a:pPr>
                <a:defRPr/>
              </a:pPr>
              <a:t>27</a:t>
            </a:fld>
            <a:endParaRPr lang="en-US"/>
          </a:p>
        </p:txBody>
      </p:sp>
    </p:spTree>
    <p:extLst>
      <p:ext uri="{BB962C8B-B14F-4D97-AF65-F5344CB8AC3E}">
        <p14:creationId xmlns:p14="http://schemas.microsoft.com/office/powerpoint/2010/main" val="532486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 calcmode="lin" valueType="num">
                                      <p:cBhvr additive="base">
                                        <p:cTn id="2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 calcmode="lin" valueType="num">
                                      <p:cBhvr additive="base">
                                        <p:cTn id="3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 calcmode="lin" valueType="num">
                                      <p:cBhvr additive="base">
                                        <p:cTn id="3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
            </a:r>
            <a:br>
              <a:rPr lang="en-US" sz="4000" dirty="0" smtClean="0"/>
            </a:br>
            <a:endParaRPr lang="en-US" sz="4000" dirty="0"/>
          </a:p>
        </p:txBody>
      </p:sp>
      <p:sp>
        <p:nvSpPr>
          <p:cNvPr id="3" name="Content Placeholder 2"/>
          <p:cNvSpPr>
            <a:spLocks noGrp="1"/>
          </p:cNvSpPr>
          <p:nvPr>
            <p:ph idx="1"/>
          </p:nvPr>
        </p:nvSpPr>
        <p:spPr>
          <a:xfrm>
            <a:off x="304800" y="533401"/>
            <a:ext cx="8229600" cy="5715000"/>
          </a:xfrm>
        </p:spPr>
        <p:txBody>
          <a:bodyPr/>
          <a:lstStyle/>
          <a:p>
            <a:pPr marL="0" indent="0" eaLnBrk="1" hangingPunct="1">
              <a:lnSpc>
                <a:spcPct val="80000"/>
              </a:lnSpc>
              <a:spcBef>
                <a:spcPts val="1200"/>
              </a:spcBef>
              <a:buNone/>
              <a:defRPr/>
            </a:pPr>
            <a:r>
              <a:rPr lang="en-US" b="1" dirty="0" smtClean="0">
                <a:solidFill>
                  <a:srgbClr val="FFFF00"/>
                </a:solidFill>
              </a:rPr>
              <a:t>		</a:t>
            </a:r>
            <a:r>
              <a:rPr lang="en-US" sz="3600" b="1" u="sng" dirty="0" smtClean="0">
                <a:solidFill>
                  <a:schemeClr val="accent3">
                    <a:lumMod val="60000"/>
                    <a:lumOff val="40000"/>
                  </a:schemeClr>
                </a:solidFill>
              </a:rPr>
              <a:t>Preliminary</a:t>
            </a:r>
            <a:r>
              <a:rPr lang="en-US" sz="3600" b="1" dirty="0" smtClean="0">
                <a:solidFill>
                  <a:schemeClr val="accent3">
                    <a:lumMod val="60000"/>
                    <a:lumOff val="40000"/>
                  </a:schemeClr>
                </a:solidFill>
              </a:rPr>
              <a:t> Findings</a:t>
            </a:r>
          </a:p>
          <a:p>
            <a:pPr marL="346075" lvl="2" indent="-292100" eaLnBrk="1" hangingPunct="1">
              <a:lnSpc>
                <a:spcPct val="90000"/>
              </a:lnSpc>
              <a:spcBef>
                <a:spcPts val="0"/>
              </a:spcBef>
              <a:buNone/>
              <a:tabLst>
                <a:tab pos="1828800" algn="l"/>
              </a:tabLst>
              <a:defRPr/>
            </a:pPr>
            <a:endParaRPr lang="en-US" sz="2800" b="1" dirty="0" smtClean="0">
              <a:solidFill>
                <a:srgbClr val="FFFF00"/>
              </a:solidFill>
              <a:effectLst/>
            </a:endParaRPr>
          </a:p>
          <a:p>
            <a:pPr marL="346075" lvl="2" indent="-346075" eaLnBrk="1" hangingPunct="1">
              <a:lnSpc>
                <a:spcPct val="90000"/>
              </a:lnSpc>
              <a:spcBef>
                <a:spcPts val="0"/>
              </a:spcBef>
              <a:buFont typeface="Arial" panose="020B0604020202020204" pitchFamily="34" charset="0"/>
              <a:buChar char="•"/>
              <a:tabLst>
                <a:tab pos="1828800" algn="l"/>
              </a:tabLst>
              <a:defRPr/>
            </a:pPr>
            <a:r>
              <a:rPr lang="en-US" sz="2800" b="1" dirty="0" smtClean="0">
                <a:solidFill>
                  <a:srgbClr val="FFFF00"/>
                </a:solidFill>
                <a:effectLst/>
              </a:rPr>
              <a:t>DMS IV diagnostic criteria: </a:t>
            </a:r>
          </a:p>
          <a:p>
            <a:pPr marL="858838" lvl="3" indent="-512763" eaLnBrk="1" hangingPunct="1">
              <a:lnSpc>
                <a:spcPct val="90000"/>
              </a:lnSpc>
              <a:spcBef>
                <a:spcPts val="1800"/>
              </a:spcBef>
              <a:buFont typeface="Courier New" panose="02070309020205020404" pitchFamily="49" charset="0"/>
              <a:buChar char="o"/>
              <a:tabLst>
                <a:tab pos="1828800" algn="l"/>
              </a:tabLst>
              <a:defRPr/>
            </a:pPr>
            <a:r>
              <a:rPr lang="en-US" sz="2800" b="1" dirty="0" smtClean="0">
                <a:effectLst/>
              </a:rPr>
              <a:t>At the start of the trial, all patients met dx. criteria for pathological gambling </a:t>
            </a:r>
          </a:p>
          <a:p>
            <a:pPr marL="858838" lvl="2" indent="-512763" eaLnBrk="1" hangingPunct="1">
              <a:lnSpc>
                <a:spcPct val="90000"/>
              </a:lnSpc>
              <a:spcBef>
                <a:spcPts val="2400"/>
              </a:spcBef>
              <a:buFont typeface="Courier New" panose="02070309020205020404" pitchFamily="49" charset="0"/>
              <a:buChar char="o"/>
              <a:defRPr/>
            </a:pPr>
            <a:r>
              <a:rPr lang="en-US" sz="2800" b="1" dirty="0" smtClean="0">
                <a:effectLst/>
              </a:rPr>
              <a:t>Patients in </a:t>
            </a:r>
            <a:r>
              <a:rPr lang="en-US" sz="2800" b="1" dirty="0" smtClean="0">
                <a:solidFill>
                  <a:srgbClr val="FFFF00"/>
                </a:solidFill>
                <a:effectLst/>
              </a:rPr>
              <a:t>both CBT and CMBT improved significantly</a:t>
            </a:r>
            <a:r>
              <a:rPr lang="en-US" sz="2800" b="1" dirty="0" smtClean="0">
                <a:effectLst/>
              </a:rPr>
              <a:t>, with mean number of dx. criteria in the non-clinical range. </a:t>
            </a:r>
          </a:p>
          <a:p>
            <a:pPr marL="858838" lvl="2" indent="-512763" eaLnBrk="1" hangingPunct="1">
              <a:lnSpc>
                <a:spcPct val="90000"/>
              </a:lnSpc>
              <a:spcBef>
                <a:spcPts val="2400"/>
              </a:spcBef>
              <a:buFont typeface="Courier New" panose="02070309020205020404" pitchFamily="49" charset="0"/>
              <a:buChar char="o"/>
              <a:defRPr/>
            </a:pPr>
            <a:r>
              <a:rPr lang="en-US" sz="2800" b="1" dirty="0" smtClean="0">
                <a:solidFill>
                  <a:srgbClr val="FFFF00"/>
                </a:solidFill>
                <a:effectLst/>
              </a:rPr>
              <a:t>CMBT led to greater mean reductions in dx. criteria </a:t>
            </a:r>
            <a:r>
              <a:rPr lang="en-US" sz="2800" b="1" dirty="0" smtClean="0">
                <a:effectLst/>
              </a:rPr>
              <a:t>at 3, 6 and 12 </a:t>
            </a:r>
            <a:r>
              <a:rPr lang="en-US" sz="2800" b="1" dirty="0" err="1" smtClean="0">
                <a:effectLst/>
              </a:rPr>
              <a:t>mos</a:t>
            </a:r>
            <a:r>
              <a:rPr lang="en-US" sz="2800" b="1" dirty="0" smtClean="0">
                <a:effectLst/>
              </a:rPr>
              <a:t> follow-up </a:t>
            </a:r>
            <a:r>
              <a:rPr lang="en-US" b="1" dirty="0" smtClean="0">
                <a:effectLst/>
              </a:rPr>
              <a:t>(</a:t>
            </a:r>
            <a:r>
              <a:rPr lang="en-US" b="1" i="1" dirty="0" smtClean="0">
                <a:effectLst/>
              </a:rPr>
              <a:t>p</a:t>
            </a:r>
            <a:r>
              <a:rPr lang="en-US" b="1" dirty="0" smtClean="0">
                <a:effectLst/>
              </a:rPr>
              <a:t>≤.04)</a:t>
            </a:r>
          </a:p>
          <a:p>
            <a:pPr marL="401637" lvl="2" indent="0" eaLnBrk="1" hangingPunct="1">
              <a:lnSpc>
                <a:spcPct val="90000"/>
              </a:lnSpc>
              <a:spcBef>
                <a:spcPts val="600"/>
              </a:spcBef>
              <a:buNone/>
              <a:defRPr/>
            </a:pPr>
            <a:r>
              <a:rPr lang="en-US" sz="2000" dirty="0"/>
              <a:t>	</a:t>
            </a:r>
            <a:r>
              <a:rPr lang="en-US" sz="2000" i="1" dirty="0" smtClean="0"/>
              <a:t>F</a:t>
            </a:r>
            <a:r>
              <a:rPr lang="en-US" sz="2000" dirty="0" smtClean="0"/>
              <a:t>(1, 176.62)=467, </a:t>
            </a:r>
            <a:r>
              <a:rPr lang="en-US" sz="2000" i="1" dirty="0" smtClean="0"/>
              <a:t>D</a:t>
            </a:r>
            <a:r>
              <a:rPr lang="en-US" sz="2000" dirty="0" smtClean="0"/>
              <a:t>=400, </a:t>
            </a:r>
            <a:r>
              <a:rPr lang="en-US" sz="2000" i="1" dirty="0" smtClean="0"/>
              <a:t>p</a:t>
            </a:r>
            <a:r>
              <a:rPr lang="en-US" sz="2000" dirty="0" smtClean="0"/>
              <a:t>=.032</a:t>
            </a:r>
          </a:p>
          <a:p>
            <a:pPr marL="401637" lvl="2" indent="0" eaLnBrk="1" hangingPunct="1">
              <a:lnSpc>
                <a:spcPct val="90000"/>
              </a:lnSpc>
              <a:spcBef>
                <a:spcPts val="0"/>
              </a:spcBef>
              <a:buNone/>
              <a:defRPr/>
            </a:pPr>
            <a:endParaRPr lang="en-US" sz="2800" dirty="0"/>
          </a:p>
          <a:p>
            <a:pPr marL="401637" lvl="2" indent="0" eaLnBrk="1" hangingPunct="1">
              <a:lnSpc>
                <a:spcPct val="90000"/>
              </a:lnSpc>
              <a:spcBef>
                <a:spcPts val="0"/>
              </a:spcBef>
              <a:buNone/>
              <a:defRPr/>
            </a:pPr>
            <a:endParaRPr lang="en-US" sz="2800" dirty="0" smtClean="0">
              <a:effectLst/>
            </a:endParaRPr>
          </a:p>
          <a:p>
            <a:pPr marL="401637" lvl="2" indent="0" eaLnBrk="1" hangingPunct="1">
              <a:lnSpc>
                <a:spcPct val="90000"/>
              </a:lnSpc>
              <a:spcBef>
                <a:spcPts val="0"/>
              </a:spcBef>
              <a:buNone/>
              <a:defRPr/>
            </a:pPr>
            <a:endParaRPr lang="en-US" sz="2800" dirty="0">
              <a:effectLst/>
            </a:endParaRPr>
          </a:p>
          <a:p>
            <a:pPr marL="401637" lvl="2" indent="0" eaLnBrk="1" hangingPunct="1">
              <a:lnSpc>
                <a:spcPct val="90000"/>
              </a:lnSpc>
              <a:spcBef>
                <a:spcPts val="0"/>
              </a:spcBef>
              <a:buNone/>
              <a:defRPr/>
            </a:pPr>
            <a:endParaRPr lang="en-US" sz="2800" dirty="0" smtClean="0"/>
          </a:p>
          <a:p>
            <a:pPr marL="401637" lvl="2" indent="0" eaLnBrk="1" hangingPunct="1">
              <a:lnSpc>
                <a:spcPct val="90000"/>
              </a:lnSpc>
              <a:spcBef>
                <a:spcPts val="0"/>
              </a:spcBef>
              <a:buNone/>
              <a:tabLst>
                <a:tab pos="1606550" algn="l"/>
              </a:tabLst>
              <a:defRPr/>
            </a:pPr>
            <a:r>
              <a:rPr lang="en-US" sz="2800" dirty="0"/>
              <a:t>	</a:t>
            </a:r>
            <a:r>
              <a:rPr lang="en-US" sz="2800" dirty="0" smtClean="0"/>
              <a:t>	</a:t>
            </a:r>
          </a:p>
          <a:p>
            <a:pPr marL="401637" lvl="2" indent="0" eaLnBrk="1" hangingPunct="1">
              <a:lnSpc>
                <a:spcPct val="90000"/>
              </a:lnSpc>
              <a:spcBef>
                <a:spcPts val="1800"/>
              </a:spcBef>
              <a:buNone/>
              <a:defRPr/>
            </a:pPr>
            <a:endParaRPr lang="en-US" sz="2800" dirty="0" smtClean="0"/>
          </a:p>
        </p:txBody>
      </p:sp>
      <p:sp>
        <p:nvSpPr>
          <p:cNvPr id="4" name="Slide Number Placeholder 3"/>
          <p:cNvSpPr>
            <a:spLocks noGrp="1"/>
          </p:cNvSpPr>
          <p:nvPr>
            <p:ph type="sldNum" sz="quarter" idx="12"/>
          </p:nvPr>
        </p:nvSpPr>
        <p:spPr/>
        <p:txBody>
          <a:bodyPr/>
          <a:lstStyle/>
          <a:p>
            <a:pPr>
              <a:defRPr/>
            </a:pPr>
            <a:fld id="{3E9C7943-02D1-406F-A579-0426210B7EF0}" type="slidenum">
              <a:rPr lang="en-US" smtClean="0"/>
              <a:pPr>
                <a:defRPr/>
              </a:pPr>
              <a:t>28</a:t>
            </a:fld>
            <a:endParaRPr lang="en-US"/>
          </a:p>
        </p:txBody>
      </p:sp>
    </p:spTree>
    <p:extLst>
      <p:ext uri="{BB962C8B-B14F-4D97-AF65-F5344CB8AC3E}">
        <p14:creationId xmlns:p14="http://schemas.microsoft.com/office/powerpoint/2010/main" val="3557849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
            </a:r>
            <a:br>
              <a:rPr lang="en-US" sz="4000" dirty="0" smtClean="0"/>
            </a:br>
            <a:endParaRPr lang="en-US" sz="4000" dirty="0"/>
          </a:p>
        </p:txBody>
      </p:sp>
      <p:sp>
        <p:nvSpPr>
          <p:cNvPr id="3" name="Content Placeholder 2"/>
          <p:cNvSpPr>
            <a:spLocks noGrp="1"/>
          </p:cNvSpPr>
          <p:nvPr>
            <p:ph idx="1"/>
          </p:nvPr>
        </p:nvSpPr>
        <p:spPr>
          <a:xfrm>
            <a:off x="484909" y="533400"/>
            <a:ext cx="8458200" cy="5715000"/>
          </a:xfrm>
        </p:spPr>
        <p:txBody>
          <a:bodyPr/>
          <a:lstStyle/>
          <a:p>
            <a:pPr marL="0" indent="0" eaLnBrk="1" hangingPunct="1">
              <a:lnSpc>
                <a:spcPct val="80000"/>
              </a:lnSpc>
              <a:spcBef>
                <a:spcPts val="1200"/>
              </a:spcBef>
              <a:buNone/>
              <a:defRPr/>
            </a:pPr>
            <a:r>
              <a:rPr lang="en-US" b="1" dirty="0" smtClean="0">
                <a:solidFill>
                  <a:srgbClr val="FFFF00"/>
                </a:solidFill>
              </a:rPr>
              <a:t>		</a:t>
            </a:r>
          </a:p>
          <a:p>
            <a:pPr marL="0" indent="0" eaLnBrk="1" hangingPunct="1">
              <a:lnSpc>
                <a:spcPct val="80000"/>
              </a:lnSpc>
              <a:spcBef>
                <a:spcPts val="1200"/>
              </a:spcBef>
              <a:buNone/>
              <a:defRPr/>
            </a:pPr>
            <a:r>
              <a:rPr lang="en-US" sz="3600" b="1" dirty="0">
                <a:solidFill>
                  <a:srgbClr val="FFFF00"/>
                </a:solidFill>
              </a:rPr>
              <a:t>	 </a:t>
            </a:r>
            <a:r>
              <a:rPr lang="en-US" sz="3600" b="1" dirty="0" smtClean="0">
                <a:solidFill>
                  <a:srgbClr val="FFFF00"/>
                </a:solidFill>
              </a:rPr>
              <a:t>     </a:t>
            </a:r>
            <a:r>
              <a:rPr lang="en-US" sz="3600" b="1" u="sng" dirty="0" smtClean="0">
                <a:solidFill>
                  <a:srgbClr val="FFFF00"/>
                </a:solidFill>
              </a:rPr>
              <a:t>Preliminary</a:t>
            </a:r>
            <a:r>
              <a:rPr lang="en-US" sz="3600" b="1" dirty="0" smtClean="0">
                <a:solidFill>
                  <a:srgbClr val="FFFF00"/>
                </a:solidFill>
              </a:rPr>
              <a:t> Findings</a:t>
            </a:r>
          </a:p>
          <a:p>
            <a:pPr marL="346075" indent="-346075" eaLnBrk="1" hangingPunct="1">
              <a:lnSpc>
                <a:spcPct val="80000"/>
              </a:lnSpc>
              <a:spcBef>
                <a:spcPts val="3000"/>
              </a:spcBef>
              <a:buFont typeface="Garamond" panose="02020404030301010803" pitchFamily="18" charset="0"/>
              <a:buChar char="•"/>
              <a:defRPr/>
            </a:pPr>
            <a:r>
              <a:rPr lang="en-US" b="1" dirty="0" smtClean="0">
                <a:solidFill>
                  <a:srgbClr val="FFFF00"/>
                </a:solidFill>
              </a:rPr>
              <a:t>Completion of all 12 sessions (Yes/No):</a:t>
            </a:r>
            <a:endParaRPr lang="en-US" sz="2400" b="1" dirty="0" smtClean="0"/>
          </a:p>
          <a:p>
            <a:pPr marL="401637" lvl="2" indent="0" eaLnBrk="1" hangingPunct="1">
              <a:lnSpc>
                <a:spcPct val="90000"/>
              </a:lnSpc>
              <a:spcBef>
                <a:spcPts val="1200"/>
              </a:spcBef>
              <a:buNone/>
              <a:defRPr/>
            </a:pPr>
            <a:r>
              <a:rPr lang="en-US" sz="2800" b="1" dirty="0" smtClean="0"/>
              <a:t>CMBT: 	21 of 30 (70%) </a:t>
            </a:r>
            <a:r>
              <a:rPr lang="en-US" sz="2800" dirty="0" smtClean="0"/>
              <a:t>completed all 12 sessions</a:t>
            </a:r>
          </a:p>
          <a:p>
            <a:pPr marL="401637" lvl="2" indent="0" eaLnBrk="1" hangingPunct="1">
              <a:lnSpc>
                <a:spcPct val="90000"/>
              </a:lnSpc>
              <a:spcBef>
                <a:spcPts val="600"/>
              </a:spcBef>
              <a:buNone/>
              <a:defRPr/>
            </a:pPr>
            <a:r>
              <a:rPr lang="en-US" sz="2800" b="1" dirty="0" smtClean="0"/>
              <a:t>CBT:  </a:t>
            </a:r>
            <a:r>
              <a:rPr lang="en-US" sz="2800" dirty="0" smtClean="0"/>
              <a:t>	</a:t>
            </a:r>
            <a:r>
              <a:rPr lang="en-US" sz="2800" b="1" dirty="0" smtClean="0"/>
              <a:t>18 of 33 (55%) </a:t>
            </a:r>
            <a:r>
              <a:rPr lang="en-US" sz="2800" dirty="0" smtClean="0"/>
              <a:t>completed all 12 sessions</a:t>
            </a:r>
          </a:p>
          <a:p>
            <a:pPr marL="401637" lvl="2" indent="0" eaLnBrk="1" hangingPunct="1">
              <a:lnSpc>
                <a:spcPct val="90000"/>
              </a:lnSpc>
              <a:spcBef>
                <a:spcPts val="600"/>
              </a:spcBef>
              <a:buNone/>
              <a:tabLst>
                <a:tab pos="1828800" algn="l"/>
              </a:tabLst>
              <a:defRPr/>
            </a:pPr>
            <a:r>
              <a:rPr lang="en-US" sz="2800" dirty="0"/>
              <a:t>	</a:t>
            </a:r>
            <a:endParaRPr lang="en-US" b="1" dirty="0" smtClean="0"/>
          </a:p>
          <a:p>
            <a:pPr marL="400050" lvl="2" indent="-400050" eaLnBrk="1" hangingPunct="1">
              <a:lnSpc>
                <a:spcPct val="90000"/>
              </a:lnSpc>
              <a:spcBef>
                <a:spcPts val="600"/>
              </a:spcBef>
              <a:buFont typeface="Arial" panose="020B0604020202020204" pitchFamily="34" charset="0"/>
              <a:buChar char="•"/>
              <a:tabLst>
                <a:tab pos="1828800" algn="l"/>
              </a:tabLst>
              <a:defRPr/>
            </a:pPr>
            <a:r>
              <a:rPr lang="en-US" sz="3200" b="1" dirty="0" smtClean="0">
                <a:solidFill>
                  <a:srgbClr val="FFFF00"/>
                </a:solidFill>
                <a:effectLst/>
              </a:rPr>
              <a:t>Is there a pattern to attrition? </a:t>
            </a:r>
          </a:p>
          <a:p>
            <a:pPr marL="914400" lvl="4" indent="-457200" eaLnBrk="1" hangingPunct="1">
              <a:lnSpc>
                <a:spcPct val="90000"/>
              </a:lnSpc>
              <a:spcBef>
                <a:spcPts val="600"/>
              </a:spcBef>
              <a:buFont typeface="Courier New" panose="02070309020205020404" pitchFamily="49" charset="0"/>
              <a:buChar char="o"/>
              <a:tabLst>
                <a:tab pos="1828800" algn="l"/>
              </a:tabLst>
              <a:defRPr/>
            </a:pPr>
            <a:r>
              <a:rPr lang="en-US" sz="2800" b="1" dirty="0" smtClean="0">
                <a:effectLst>
                  <a:outerShdw blurRad="38100" dist="38100" dir="2700000" algn="tl">
                    <a:srgbClr val="000000">
                      <a:alpha val="43137"/>
                    </a:srgbClr>
                  </a:outerShdw>
                </a:effectLst>
              </a:rPr>
              <a:t>CMBT emphasizes MI as an early engagement mechanism to prevent attrition</a:t>
            </a:r>
          </a:p>
          <a:p>
            <a:pPr marL="401637" lvl="2" indent="0" eaLnBrk="1" hangingPunct="1">
              <a:lnSpc>
                <a:spcPct val="90000"/>
              </a:lnSpc>
              <a:spcBef>
                <a:spcPts val="0"/>
              </a:spcBef>
              <a:buNone/>
              <a:defRPr/>
            </a:pPr>
            <a:endParaRPr lang="en-US" sz="2800" dirty="0" smtClean="0">
              <a:effectLst/>
            </a:endParaRPr>
          </a:p>
          <a:p>
            <a:pPr marL="401637" lvl="2" indent="0" eaLnBrk="1" hangingPunct="1">
              <a:lnSpc>
                <a:spcPct val="90000"/>
              </a:lnSpc>
              <a:spcBef>
                <a:spcPts val="0"/>
              </a:spcBef>
              <a:buNone/>
              <a:defRPr/>
            </a:pPr>
            <a:endParaRPr lang="en-US" sz="2800" dirty="0" smtClean="0">
              <a:effectLst/>
            </a:endParaRPr>
          </a:p>
          <a:p>
            <a:pPr marL="401637" lvl="2" indent="0" eaLnBrk="1" hangingPunct="1">
              <a:lnSpc>
                <a:spcPct val="90000"/>
              </a:lnSpc>
              <a:spcBef>
                <a:spcPts val="0"/>
              </a:spcBef>
              <a:buNone/>
              <a:defRPr/>
            </a:pPr>
            <a:endParaRPr lang="en-US" sz="2800" dirty="0" smtClean="0"/>
          </a:p>
          <a:p>
            <a:pPr marL="401637" lvl="2" indent="0" eaLnBrk="1" hangingPunct="1">
              <a:lnSpc>
                <a:spcPct val="90000"/>
              </a:lnSpc>
              <a:spcBef>
                <a:spcPts val="0"/>
              </a:spcBef>
              <a:buNone/>
              <a:tabLst>
                <a:tab pos="1606550" algn="l"/>
              </a:tabLst>
              <a:defRPr/>
            </a:pPr>
            <a:r>
              <a:rPr lang="en-US" sz="2800" dirty="0"/>
              <a:t>	</a:t>
            </a:r>
            <a:r>
              <a:rPr lang="en-US" sz="2800" dirty="0" smtClean="0"/>
              <a:t>	</a:t>
            </a:r>
          </a:p>
          <a:p>
            <a:pPr marL="401637" lvl="2" indent="0" eaLnBrk="1" hangingPunct="1">
              <a:lnSpc>
                <a:spcPct val="90000"/>
              </a:lnSpc>
              <a:spcBef>
                <a:spcPts val="1800"/>
              </a:spcBef>
              <a:buNone/>
              <a:defRPr/>
            </a:pPr>
            <a:endParaRPr lang="en-US" sz="2800" dirty="0" smtClean="0"/>
          </a:p>
        </p:txBody>
      </p:sp>
      <p:sp>
        <p:nvSpPr>
          <p:cNvPr id="4" name="Slide Number Placeholder 3"/>
          <p:cNvSpPr>
            <a:spLocks noGrp="1"/>
          </p:cNvSpPr>
          <p:nvPr>
            <p:ph type="sldNum" sz="quarter" idx="12"/>
          </p:nvPr>
        </p:nvSpPr>
        <p:spPr/>
        <p:txBody>
          <a:bodyPr/>
          <a:lstStyle/>
          <a:p>
            <a:pPr>
              <a:defRPr/>
            </a:pPr>
            <a:fld id="{3E9C7943-02D1-406F-A579-0426210B7EF0}" type="slidenum">
              <a:rPr lang="en-US" smtClean="0"/>
              <a:pPr>
                <a:defRPr/>
              </a:pPr>
              <a:t>29</a:t>
            </a:fld>
            <a:endParaRPr lang="en-US"/>
          </a:p>
        </p:txBody>
      </p:sp>
    </p:spTree>
    <p:extLst>
      <p:ext uri="{BB962C8B-B14F-4D97-AF65-F5344CB8AC3E}">
        <p14:creationId xmlns:p14="http://schemas.microsoft.com/office/powerpoint/2010/main" val="4240136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additive="base">
                                        <p:cTn id="1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 calcmode="lin" valueType="num">
                                      <p:cBhvr additive="base">
                                        <p:cTn id="2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E26BAB8A-3E03-46F7-8EDF-EE870210EB56}" type="slidenum">
              <a:rPr lang="en-US" smtClean="0"/>
              <a:pPr>
                <a:defRPr/>
              </a:pPr>
              <a:t>3</a:t>
            </a:fld>
            <a:endParaRPr lang="en-US"/>
          </a:p>
        </p:txBody>
      </p:sp>
      <p:sp>
        <p:nvSpPr>
          <p:cNvPr id="63490" name="Rectangle 2"/>
          <p:cNvSpPr>
            <a:spLocks noGrp="1" noChangeArrowheads="1"/>
          </p:cNvSpPr>
          <p:nvPr>
            <p:ph type="title" idx="4294967295"/>
          </p:nvPr>
        </p:nvSpPr>
        <p:spPr>
          <a:xfrm>
            <a:off x="0" y="152400"/>
            <a:ext cx="8229600" cy="808038"/>
          </a:xfrm>
        </p:spPr>
        <p:txBody>
          <a:bodyPr/>
          <a:lstStyle/>
          <a:p>
            <a:pPr eaLnBrk="1" hangingPunct="1">
              <a:defRPr/>
            </a:pPr>
            <a:r>
              <a:rPr lang="en-US" sz="4000" dirty="0" smtClean="0"/>
              <a:t/>
            </a:r>
            <a:br>
              <a:rPr lang="en-US" sz="4000" dirty="0" smtClean="0"/>
            </a:br>
            <a:r>
              <a:rPr lang="en-US" sz="4000" dirty="0" smtClean="0"/>
              <a:t>   Research Findings</a:t>
            </a:r>
          </a:p>
        </p:txBody>
      </p:sp>
      <p:sp>
        <p:nvSpPr>
          <p:cNvPr id="63491" name="Rectangle 3"/>
          <p:cNvSpPr>
            <a:spLocks noGrp="1" noChangeArrowheads="1"/>
          </p:cNvSpPr>
          <p:nvPr>
            <p:ph type="body" idx="4294967295"/>
          </p:nvPr>
        </p:nvSpPr>
        <p:spPr>
          <a:xfrm>
            <a:off x="433754" y="1752600"/>
            <a:ext cx="8229600" cy="4495800"/>
          </a:xfrm>
        </p:spPr>
        <p:txBody>
          <a:bodyPr/>
          <a:lstStyle/>
          <a:p>
            <a:pPr eaLnBrk="1" hangingPunct="1">
              <a:lnSpc>
                <a:spcPct val="90000"/>
              </a:lnSpc>
              <a:spcBef>
                <a:spcPts val="900"/>
              </a:spcBef>
              <a:defRPr/>
            </a:pPr>
            <a:r>
              <a:rPr lang="en-US" sz="3600" b="1" dirty="0" smtClean="0"/>
              <a:t>Many studies are conceptually weak </a:t>
            </a:r>
            <a:r>
              <a:rPr lang="en-US" sz="2800" dirty="0" smtClean="0"/>
              <a:t>(variables are not well defined)</a:t>
            </a:r>
          </a:p>
          <a:p>
            <a:pPr eaLnBrk="1" hangingPunct="1">
              <a:lnSpc>
                <a:spcPct val="90000"/>
              </a:lnSpc>
              <a:defRPr/>
            </a:pPr>
            <a:endParaRPr lang="en-US" sz="1600" dirty="0" smtClean="0"/>
          </a:p>
          <a:p>
            <a:pPr eaLnBrk="1" hangingPunct="1">
              <a:lnSpc>
                <a:spcPct val="90000"/>
              </a:lnSpc>
              <a:spcBef>
                <a:spcPts val="900"/>
              </a:spcBef>
              <a:defRPr/>
            </a:pPr>
            <a:r>
              <a:rPr lang="en-US" sz="3600" b="1" dirty="0" smtClean="0"/>
              <a:t>Frequent methodological shortcomings</a:t>
            </a:r>
          </a:p>
          <a:p>
            <a:pPr marL="346075" indent="-346075" eaLnBrk="1" hangingPunct="1">
              <a:lnSpc>
                <a:spcPct val="90000"/>
              </a:lnSpc>
              <a:spcBef>
                <a:spcPts val="0"/>
              </a:spcBef>
              <a:buNone/>
              <a:defRPr/>
            </a:pPr>
            <a:r>
              <a:rPr lang="en-US" sz="3600" dirty="0" smtClean="0"/>
              <a:t>	</a:t>
            </a:r>
            <a:r>
              <a:rPr lang="en-US" sz="2800" dirty="0" smtClean="0"/>
              <a:t>(insufficient controls)</a:t>
            </a:r>
          </a:p>
          <a:p>
            <a:pPr marL="346075" indent="-346075" eaLnBrk="1" hangingPunct="1">
              <a:lnSpc>
                <a:spcPct val="90000"/>
              </a:lnSpc>
              <a:spcBef>
                <a:spcPts val="0"/>
              </a:spcBef>
              <a:buNone/>
              <a:defRPr/>
            </a:pPr>
            <a:endParaRPr lang="en-US" sz="2800" dirty="0"/>
          </a:p>
          <a:p>
            <a:pPr eaLnBrk="1" hangingPunct="1">
              <a:lnSpc>
                <a:spcPct val="90000"/>
              </a:lnSpc>
              <a:spcBef>
                <a:spcPts val="0"/>
              </a:spcBef>
              <a:defRPr/>
            </a:pPr>
            <a:r>
              <a:rPr lang="en-US" sz="3600" b="1" dirty="0" smtClean="0">
                <a:sym typeface="Wingdings" panose="05000000000000000000" pitchFamily="2" charset="2"/>
              </a:rPr>
              <a:t> </a:t>
            </a:r>
            <a:r>
              <a:rPr lang="en-US" sz="3600" b="1" dirty="0" smtClean="0"/>
              <a:t>Results are open to alternative 	interpretations</a:t>
            </a:r>
          </a:p>
          <a:p>
            <a:pPr marL="346075" indent="-346075" eaLnBrk="1" hangingPunct="1">
              <a:lnSpc>
                <a:spcPct val="90000"/>
              </a:lnSpc>
              <a:spcBef>
                <a:spcPts val="0"/>
              </a:spcBef>
              <a:buNone/>
              <a:defRPr/>
            </a:pPr>
            <a:endParaRPr lang="en-US" sz="2800" b="1" dirty="0"/>
          </a:p>
          <a:p>
            <a:pPr eaLnBrk="1" hangingPunct="1">
              <a:lnSpc>
                <a:spcPct val="90000"/>
              </a:lnSpc>
              <a:defRPr/>
            </a:pPr>
            <a:endParaRPr lang="en-US" sz="1100" b="1" dirty="0" smtClean="0"/>
          </a:p>
          <a:p>
            <a:pPr lvl="1" eaLnBrk="1" hangingPunct="1">
              <a:lnSpc>
                <a:spcPct val="90000"/>
              </a:lnSpc>
              <a:buFont typeface="Courier New" pitchFamily="49" charset="0"/>
              <a:buChar char="o"/>
              <a:defRPr/>
            </a:pPr>
            <a:endParaRPr lang="en-US" b="1" dirty="0">
              <a:solidFill>
                <a:prstClr val="white"/>
              </a:solidFill>
            </a:endParaRPr>
          </a:p>
          <a:p>
            <a:pPr eaLnBrk="1" hangingPunct="1">
              <a:lnSpc>
                <a:spcPct val="90000"/>
              </a:lnSpc>
              <a:defRPr/>
            </a:pPr>
            <a:endParaRPr lang="en-US" b="1" dirty="0" smtClean="0"/>
          </a:p>
        </p:txBody>
      </p:sp>
    </p:spTree>
    <p:extLst>
      <p:ext uri="{BB962C8B-B14F-4D97-AF65-F5344CB8AC3E}">
        <p14:creationId xmlns:p14="http://schemas.microsoft.com/office/powerpoint/2010/main" val="1240709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anim calcmode="lin" valueType="num">
                                      <p:cBhvr additive="base">
                                        <p:cTn id="7" dur="500" fill="hold"/>
                                        <p:tgtEl>
                                          <p:spTgt spid="6349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34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3491">
                                            <p:txEl>
                                              <p:pRg st="2" end="2"/>
                                            </p:txEl>
                                          </p:spTgt>
                                        </p:tgtEl>
                                        <p:attrNameLst>
                                          <p:attrName>style.visibility</p:attrName>
                                        </p:attrNameLst>
                                      </p:cBhvr>
                                      <p:to>
                                        <p:strVal val="visible"/>
                                      </p:to>
                                    </p:set>
                                    <p:anim calcmode="lin" valueType="num">
                                      <p:cBhvr additive="base">
                                        <p:cTn id="13" dur="500" fill="hold"/>
                                        <p:tgtEl>
                                          <p:spTgt spid="6349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3491">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63491">
                                            <p:txEl>
                                              <p:pRg st="3" end="3"/>
                                            </p:txEl>
                                          </p:spTgt>
                                        </p:tgtEl>
                                        <p:attrNameLst>
                                          <p:attrName>style.visibility</p:attrName>
                                        </p:attrNameLst>
                                      </p:cBhvr>
                                      <p:to>
                                        <p:strVal val="visible"/>
                                      </p:to>
                                    </p:set>
                                    <p:anim calcmode="lin" valueType="num">
                                      <p:cBhvr additive="base">
                                        <p:cTn id="17" dur="500" fill="hold"/>
                                        <p:tgtEl>
                                          <p:spTgt spid="63491">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349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63491">
                                            <p:txEl>
                                              <p:pRg st="5" end="5"/>
                                            </p:txEl>
                                          </p:spTgt>
                                        </p:tgtEl>
                                        <p:attrNameLst>
                                          <p:attrName>style.visibility</p:attrName>
                                        </p:attrNameLst>
                                      </p:cBhvr>
                                      <p:to>
                                        <p:strVal val="visible"/>
                                      </p:to>
                                    </p:set>
                                    <p:anim calcmode="lin" valueType="num">
                                      <p:cBhvr additive="base">
                                        <p:cTn id="23" dur="500" fill="hold"/>
                                        <p:tgtEl>
                                          <p:spTgt spid="63491">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349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Survival Analysis of # of Sessions Completed</a:t>
            </a:r>
            <a:endParaRPr lang="en-US" sz="3200" dirty="0"/>
          </a:p>
        </p:txBody>
      </p:sp>
      <p:pic>
        <p:nvPicPr>
          <p:cNvPr id="5" name="Content Placeholder 4"/>
          <p:cNvPicPr>
            <a:picLocks noGrp="1" noChangeAspect="1"/>
          </p:cNvPicPr>
          <p:nvPr>
            <p:ph idx="1"/>
          </p:nvPr>
        </p:nvPicPr>
        <p:blipFill>
          <a:blip r:embed="rId2"/>
          <a:stretch>
            <a:fillRect/>
          </a:stretch>
        </p:blipFill>
        <p:spPr>
          <a:xfrm>
            <a:off x="2426022" y="1459808"/>
            <a:ext cx="4291956" cy="3517697"/>
          </a:xfrm>
          <a:prstGeom prst="rect">
            <a:avLst/>
          </a:prstGeom>
        </p:spPr>
      </p:pic>
      <p:sp>
        <p:nvSpPr>
          <p:cNvPr id="4" name="Slide Number Placeholder 3"/>
          <p:cNvSpPr>
            <a:spLocks noGrp="1"/>
          </p:cNvSpPr>
          <p:nvPr>
            <p:ph type="sldNum" sz="quarter" idx="12"/>
          </p:nvPr>
        </p:nvSpPr>
        <p:spPr/>
        <p:txBody>
          <a:bodyPr/>
          <a:lstStyle/>
          <a:p>
            <a:pPr>
              <a:defRPr/>
            </a:pPr>
            <a:fld id="{3E9C7943-02D1-406F-A579-0426210B7EF0}" type="slidenum">
              <a:rPr lang="en-US" smtClean="0"/>
              <a:pPr>
                <a:defRPr/>
              </a:pPr>
              <a:t>30</a:t>
            </a:fld>
            <a:endParaRPr lang="en-US"/>
          </a:p>
        </p:txBody>
      </p:sp>
      <p:sp>
        <p:nvSpPr>
          <p:cNvPr id="6" name="TextBox 5"/>
          <p:cNvSpPr txBox="1"/>
          <p:nvPr/>
        </p:nvSpPr>
        <p:spPr>
          <a:xfrm>
            <a:off x="762000" y="5362077"/>
            <a:ext cx="7543800" cy="1184940"/>
          </a:xfrm>
          <a:prstGeom prst="rect">
            <a:avLst/>
          </a:prstGeom>
          <a:noFill/>
        </p:spPr>
        <p:txBody>
          <a:bodyPr wrap="square" rtlCol="0">
            <a:spAutoFit/>
          </a:bodyPr>
          <a:lstStyle/>
          <a:p>
            <a:r>
              <a:rPr lang="en-US" sz="2400" b="1" dirty="0" smtClean="0"/>
              <a:t>Patients in </a:t>
            </a:r>
            <a:r>
              <a:rPr lang="en-US" sz="2400" b="1" dirty="0" smtClean="0">
                <a:solidFill>
                  <a:srgbClr val="FFFF00"/>
                </a:solidFill>
              </a:rPr>
              <a:t>CBT dropped out at higher rate </a:t>
            </a:r>
            <a:r>
              <a:rPr lang="en-US" sz="2400" b="1" dirty="0" smtClean="0"/>
              <a:t>than those in CMBT, </a:t>
            </a:r>
            <a:r>
              <a:rPr lang="en-US" sz="2400" b="1" dirty="0" smtClean="0">
                <a:solidFill>
                  <a:srgbClr val="FFFF00"/>
                </a:solidFill>
              </a:rPr>
              <a:t>particularly early </a:t>
            </a:r>
            <a:r>
              <a:rPr lang="en-US" sz="2400" b="1" dirty="0" smtClean="0"/>
              <a:t>in treatment.</a:t>
            </a:r>
          </a:p>
          <a:p>
            <a:pPr>
              <a:spcBef>
                <a:spcPts val="600"/>
              </a:spcBef>
            </a:pPr>
            <a:r>
              <a:rPr lang="en-US" dirty="0" smtClean="0"/>
              <a:t>[Breslow (1) = 4.124, </a:t>
            </a:r>
            <a:r>
              <a:rPr lang="en-US" i="1" dirty="0" smtClean="0"/>
              <a:t>p</a:t>
            </a:r>
            <a:r>
              <a:rPr lang="en-US" dirty="0" smtClean="0"/>
              <a:t>=.042)]</a:t>
            </a:r>
            <a:endParaRPr lang="en-US" dirty="0"/>
          </a:p>
        </p:txBody>
      </p:sp>
    </p:spTree>
    <p:extLst>
      <p:ext uri="{BB962C8B-B14F-4D97-AF65-F5344CB8AC3E}">
        <p14:creationId xmlns:p14="http://schemas.microsoft.com/office/powerpoint/2010/main" val="95255709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
            </a:r>
            <a:br>
              <a:rPr lang="en-US" sz="4000" dirty="0" smtClean="0"/>
            </a:br>
            <a:endParaRPr lang="en-US" sz="4000" dirty="0"/>
          </a:p>
        </p:txBody>
      </p:sp>
      <p:sp>
        <p:nvSpPr>
          <p:cNvPr id="3" name="Content Placeholder 2"/>
          <p:cNvSpPr>
            <a:spLocks noGrp="1"/>
          </p:cNvSpPr>
          <p:nvPr>
            <p:ph idx="1"/>
          </p:nvPr>
        </p:nvSpPr>
        <p:spPr>
          <a:xfrm>
            <a:off x="304800" y="533401"/>
            <a:ext cx="8458200" cy="5715000"/>
          </a:xfrm>
        </p:spPr>
        <p:txBody>
          <a:bodyPr/>
          <a:lstStyle/>
          <a:p>
            <a:pPr marL="0" indent="0" eaLnBrk="1" hangingPunct="1">
              <a:lnSpc>
                <a:spcPct val="80000"/>
              </a:lnSpc>
              <a:spcBef>
                <a:spcPts val="1200"/>
              </a:spcBef>
              <a:buNone/>
              <a:defRPr/>
            </a:pPr>
            <a:r>
              <a:rPr lang="en-US" sz="3600" b="1" dirty="0" smtClean="0"/>
              <a:t>     Questions that need to be answered:</a:t>
            </a:r>
          </a:p>
          <a:p>
            <a:pPr marL="400050" lvl="2" indent="-400050" eaLnBrk="1" hangingPunct="1">
              <a:lnSpc>
                <a:spcPct val="90000"/>
              </a:lnSpc>
              <a:spcBef>
                <a:spcPts val="3000"/>
              </a:spcBef>
              <a:buFont typeface="Arial" panose="020B0604020202020204" pitchFamily="34" charset="0"/>
              <a:buChar char="•"/>
              <a:tabLst>
                <a:tab pos="1828800" algn="l"/>
              </a:tabLst>
              <a:defRPr/>
            </a:pPr>
            <a:r>
              <a:rPr lang="en-US" sz="2800" b="1" dirty="0" smtClean="0">
                <a:solidFill>
                  <a:srgbClr val="FFFF00"/>
                </a:solidFill>
              </a:rPr>
              <a:t>Completion vs. benefit </a:t>
            </a:r>
            <a:r>
              <a:rPr lang="en-US" sz="2800" b="1" dirty="0"/>
              <a:t>from treatment</a:t>
            </a:r>
          </a:p>
          <a:p>
            <a:pPr marL="914400" lvl="3" indent="-457200" eaLnBrk="1" hangingPunct="1">
              <a:lnSpc>
                <a:spcPct val="90000"/>
              </a:lnSpc>
              <a:spcBef>
                <a:spcPts val="600"/>
              </a:spcBef>
              <a:buFont typeface="Courier New" panose="02070309020205020404" pitchFamily="49" charset="0"/>
              <a:buChar char="o"/>
              <a:tabLst>
                <a:tab pos="1828800" algn="l"/>
              </a:tabLst>
              <a:defRPr/>
            </a:pPr>
            <a:r>
              <a:rPr lang="en-US" sz="2800" b="1" dirty="0" smtClean="0"/>
              <a:t>Is there a dose-response relationship?</a:t>
            </a:r>
          </a:p>
          <a:p>
            <a:pPr marL="457200" lvl="3" indent="-457200" eaLnBrk="1" hangingPunct="1">
              <a:lnSpc>
                <a:spcPct val="90000"/>
              </a:lnSpc>
              <a:spcBef>
                <a:spcPts val="2400"/>
              </a:spcBef>
              <a:buFont typeface="Arial" panose="020B0604020202020204" pitchFamily="34" charset="0"/>
              <a:buChar char="•"/>
              <a:tabLst>
                <a:tab pos="1828800" algn="l"/>
              </a:tabLst>
              <a:defRPr/>
            </a:pPr>
            <a:r>
              <a:rPr lang="en-US" sz="2800" b="1" dirty="0" smtClean="0"/>
              <a:t>Did </a:t>
            </a:r>
            <a:r>
              <a:rPr lang="en-US" sz="2800" b="1" dirty="0" smtClean="0">
                <a:solidFill>
                  <a:srgbClr val="FFFF00"/>
                </a:solidFill>
              </a:rPr>
              <a:t>patients</a:t>
            </a:r>
            <a:r>
              <a:rPr lang="en-US" sz="2800" b="1" dirty="0" smtClean="0"/>
              <a:t> with certain </a:t>
            </a:r>
            <a:r>
              <a:rPr lang="en-US" sz="2800" b="1" dirty="0" smtClean="0">
                <a:solidFill>
                  <a:srgbClr val="FFFF00"/>
                </a:solidFill>
              </a:rPr>
              <a:t>characteristics</a:t>
            </a:r>
            <a:r>
              <a:rPr lang="en-US" sz="2800" b="1" dirty="0" smtClean="0"/>
              <a:t> benefit more from one treatment than the other?</a:t>
            </a:r>
          </a:p>
          <a:p>
            <a:pPr marL="914400" lvl="4" indent="-457200" eaLnBrk="1" hangingPunct="1">
              <a:lnSpc>
                <a:spcPct val="90000"/>
              </a:lnSpc>
              <a:spcBef>
                <a:spcPts val="600"/>
              </a:spcBef>
              <a:buFont typeface="Courier New" panose="02070309020205020404" pitchFamily="49" charset="0"/>
              <a:buChar char="o"/>
              <a:tabLst>
                <a:tab pos="1828800" algn="l"/>
              </a:tabLst>
              <a:defRPr/>
            </a:pPr>
            <a:r>
              <a:rPr lang="en-US" sz="2800" b="1" dirty="0" smtClean="0"/>
              <a:t>Matching hypothesis</a:t>
            </a:r>
          </a:p>
          <a:p>
            <a:pPr marL="457200" lvl="4" indent="-457200" eaLnBrk="1" hangingPunct="1">
              <a:lnSpc>
                <a:spcPct val="90000"/>
              </a:lnSpc>
              <a:spcBef>
                <a:spcPts val="2400"/>
              </a:spcBef>
              <a:buFont typeface="Arial" panose="020B0604020202020204" pitchFamily="34" charset="0"/>
              <a:buChar char="•"/>
              <a:tabLst>
                <a:tab pos="1828800" algn="l"/>
              </a:tabLst>
              <a:defRPr/>
            </a:pPr>
            <a:r>
              <a:rPr lang="en-US" sz="2800" b="1" dirty="0" smtClean="0"/>
              <a:t>Did</a:t>
            </a:r>
            <a:r>
              <a:rPr lang="en-US" sz="2800" b="1" dirty="0" smtClean="0">
                <a:solidFill>
                  <a:srgbClr val="FFFF00"/>
                </a:solidFill>
              </a:rPr>
              <a:t> therapist competence </a:t>
            </a:r>
            <a:r>
              <a:rPr lang="en-US" sz="2800" b="1" dirty="0" smtClean="0"/>
              <a:t>play a role in outcomes or attrition?</a:t>
            </a:r>
          </a:p>
          <a:p>
            <a:pPr marL="914400" lvl="5" indent="-457200">
              <a:lnSpc>
                <a:spcPct val="90000"/>
              </a:lnSpc>
              <a:spcBef>
                <a:spcPts val="600"/>
              </a:spcBef>
              <a:buFont typeface="Courier New" panose="02070309020205020404" pitchFamily="49" charset="0"/>
              <a:buChar char="o"/>
              <a:tabLst>
                <a:tab pos="1828800" algn="l"/>
              </a:tabLst>
              <a:defRPr/>
            </a:pPr>
            <a:r>
              <a:rPr lang="en-US" sz="2800" b="1" dirty="0" smtClean="0"/>
              <a:t>Therapist effect </a:t>
            </a:r>
          </a:p>
          <a:p>
            <a:pPr marL="1371600" lvl="6" indent="-457200">
              <a:lnSpc>
                <a:spcPct val="90000"/>
              </a:lnSpc>
              <a:spcBef>
                <a:spcPts val="600"/>
              </a:spcBef>
              <a:buFont typeface="Courier New" panose="02070309020205020404" pitchFamily="49" charset="0"/>
              <a:buChar char="o"/>
              <a:tabLst>
                <a:tab pos="1828800" algn="l"/>
              </a:tabLst>
              <a:defRPr/>
            </a:pPr>
            <a:r>
              <a:rPr lang="en-US" sz="2800" b="1" dirty="0" smtClean="0"/>
              <a:t>CBT: % Retention by </a:t>
            </a:r>
            <a:r>
              <a:rPr lang="en-US" sz="2800" b="1" dirty="0" err="1" smtClean="0"/>
              <a:t>Thpsts</a:t>
            </a:r>
            <a:r>
              <a:rPr lang="en-US" sz="2800" b="1" dirty="0" smtClean="0"/>
              <a:t>: </a:t>
            </a:r>
            <a:r>
              <a:rPr lang="en-US" sz="2800" b="1" dirty="0" smtClean="0">
                <a:solidFill>
                  <a:srgbClr val="FFFF00"/>
                </a:solidFill>
              </a:rPr>
              <a:t>37</a:t>
            </a:r>
            <a:r>
              <a:rPr lang="en-US" sz="2800" b="1" dirty="0" smtClean="0"/>
              <a:t> – 73 – 63 –63</a:t>
            </a:r>
          </a:p>
          <a:p>
            <a:pPr marL="1371600" lvl="6" indent="-457200">
              <a:lnSpc>
                <a:spcPct val="90000"/>
              </a:lnSpc>
              <a:spcBef>
                <a:spcPts val="600"/>
              </a:spcBef>
              <a:buFont typeface="Courier New" panose="02070309020205020404" pitchFamily="49" charset="0"/>
              <a:buChar char="o"/>
              <a:tabLst>
                <a:tab pos="1828800" algn="l"/>
              </a:tabLst>
              <a:defRPr/>
            </a:pPr>
            <a:r>
              <a:rPr lang="en-US" sz="2800" b="1" dirty="0" smtClean="0"/>
              <a:t>CMBT:  %  “                             75 – 75 – 67 </a:t>
            </a:r>
          </a:p>
          <a:p>
            <a:pPr marL="1371600" lvl="6" indent="-457200">
              <a:lnSpc>
                <a:spcPct val="90000"/>
              </a:lnSpc>
              <a:spcBef>
                <a:spcPts val="600"/>
              </a:spcBef>
              <a:buFont typeface="Courier New" panose="02070309020205020404" pitchFamily="49" charset="0"/>
              <a:buChar char="o"/>
              <a:tabLst>
                <a:tab pos="1828800" algn="l"/>
              </a:tabLst>
              <a:defRPr/>
            </a:pPr>
            <a:endParaRPr lang="en-US" sz="2800" dirty="0"/>
          </a:p>
          <a:p>
            <a:pPr marL="401637" lvl="2" indent="0" eaLnBrk="1" hangingPunct="1">
              <a:lnSpc>
                <a:spcPct val="90000"/>
              </a:lnSpc>
              <a:spcBef>
                <a:spcPts val="0"/>
              </a:spcBef>
              <a:buNone/>
              <a:defRPr/>
            </a:pPr>
            <a:endParaRPr lang="en-US" sz="2800" dirty="0" smtClean="0">
              <a:effectLst/>
            </a:endParaRPr>
          </a:p>
          <a:p>
            <a:pPr marL="401637" lvl="2" indent="0" eaLnBrk="1" hangingPunct="1">
              <a:lnSpc>
                <a:spcPct val="90000"/>
              </a:lnSpc>
              <a:spcBef>
                <a:spcPts val="0"/>
              </a:spcBef>
              <a:buNone/>
              <a:defRPr/>
            </a:pPr>
            <a:endParaRPr lang="en-US" sz="2800" dirty="0" smtClean="0">
              <a:effectLst/>
            </a:endParaRPr>
          </a:p>
          <a:p>
            <a:pPr marL="401637" lvl="2" indent="0" eaLnBrk="1" hangingPunct="1">
              <a:lnSpc>
                <a:spcPct val="90000"/>
              </a:lnSpc>
              <a:spcBef>
                <a:spcPts val="0"/>
              </a:spcBef>
              <a:buNone/>
              <a:defRPr/>
            </a:pPr>
            <a:endParaRPr lang="en-US" sz="2800" dirty="0">
              <a:effectLst/>
            </a:endParaRPr>
          </a:p>
          <a:p>
            <a:pPr marL="401637" lvl="2" indent="0" eaLnBrk="1" hangingPunct="1">
              <a:lnSpc>
                <a:spcPct val="90000"/>
              </a:lnSpc>
              <a:spcBef>
                <a:spcPts val="0"/>
              </a:spcBef>
              <a:buNone/>
              <a:defRPr/>
            </a:pPr>
            <a:endParaRPr lang="en-US" sz="2800" dirty="0" smtClean="0"/>
          </a:p>
          <a:p>
            <a:pPr marL="401637" lvl="2" indent="0" eaLnBrk="1" hangingPunct="1">
              <a:lnSpc>
                <a:spcPct val="90000"/>
              </a:lnSpc>
              <a:spcBef>
                <a:spcPts val="0"/>
              </a:spcBef>
              <a:buNone/>
              <a:tabLst>
                <a:tab pos="1606550" algn="l"/>
              </a:tabLst>
              <a:defRPr/>
            </a:pPr>
            <a:r>
              <a:rPr lang="en-US" sz="2800" dirty="0"/>
              <a:t>	</a:t>
            </a:r>
            <a:r>
              <a:rPr lang="en-US" sz="2800" dirty="0" smtClean="0"/>
              <a:t>	</a:t>
            </a:r>
          </a:p>
          <a:p>
            <a:pPr marL="401637" lvl="2" indent="0" eaLnBrk="1" hangingPunct="1">
              <a:lnSpc>
                <a:spcPct val="90000"/>
              </a:lnSpc>
              <a:spcBef>
                <a:spcPts val="1800"/>
              </a:spcBef>
              <a:buNone/>
              <a:defRPr/>
            </a:pPr>
            <a:endParaRPr lang="en-US" sz="2800" dirty="0" smtClean="0"/>
          </a:p>
        </p:txBody>
      </p:sp>
      <p:sp>
        <p:nvSpPr>
          <p:cNvPr id="4" name="Slide Number Placeholder 3"/>
          <p:cNvSpPr>
            <a:spLocks noGrp="1"/>
          </p:cNvSpPr>
          <p:nvPr>
            <p:ph type="sldNum" sz="quarter" idx="12"/>
          </p:nvPr>
        </p:nvSpPr>
        <p:spPr/>
        <p:txBody>
          <a:bodyPr/>
          <a:lstStyle/>
          <a:p>
            <a:pPr>
              <a:defRPr/>
            </a:pPr>
            <a:fld id="{3E9C7943-02D1-406F-A579-0426210B7EF0}" type="slidenum">
              <a:rPr lang="en-US" smtClean="0"/>
              <a:pPr>
                <a:defRPr/>
              </a:pPr>
              <a:t>31</a:t>
            </a:fld>
            <a:endParaRPr lang="en-US"/>
          </a:p>
        </p:txBody>
      </p:sp>
    </p:spTree>
    <p:extLst>
      <p:ext uri="{BB962C8B-B14F-4D97-AF65-F5344CB8AC3E}">
        <p14:creationId xmlns:p14="http://schemas.microsoft.com/office/powerpoint/2010/main" val="2432112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additive="base">
                                        <p:cTn id="3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
            </a:r>
            <a:br>
              <a:rPr lang="en-US" sz="4000" dirty="0" smtClean="0"/>
            </a:br>
            <a:endParaRPr lang="en-US" sz="4000" dirty="0"/>
          </a:p>
        </p:txBody>
      </p:sp>
      <p:sp>
        <p:nvSpPr>
          <p:cNvPr id="3" name="Content Placeholder 2"/>
          <p:cNvSpPr>
            <a:spLocks noGrp="1"/>
          </p:cNvSpPr>
          <p:nvPr>
            <p:ph idx="1"/>
          </p:nvPr>
        </p:nvSpPr>
        <p:spPr>
          <a:xfrm>
            <a:off x="304800" y="533401"/>
            <a:ext cx="8458200" cy="5715000"/>
          </a:xfrm>
        </p:spPr>
        <p:txBody>
          <a:bodyPr/>
          <a:lstStyle/>
          <a:p>
            <a:pPr marL="0" indent="0" eaLnBrk="1" hangingPunct="1">
              <a:lnSpc>
                <a:spcPct val="80000"/>
              </a:lnSpc>
              <a:spcBef>
                <a:spcPts val="1200"/>
              </a:spcBef>
              <a:buNone/>
              <a:defRPr/>
            </a:pPr>
            <a:r>
              <a:rPr lang="en-US" sz="3600" b="1" dirty="0" smtClean="0"/>
              <a:t>	       Additional Observations:</a:t>
            </a:r>
          </a:p>
          <a:p>
            <a:pPr marL="0" lvl="2" indent="0" eaLnBrk="1" hangingPunct="1">
              <a:lnSpc>
                <a:spcPct val="90000"/>
              </a:lnSpc>
              <a:spcBef>
                <a:spcPts val="3000"/>
              </a:spcBef>
              <a:buNone/>
              <a:tabLst>
                <a:tab pos="1828800" algn="l"/>
              </a:tabLst>
              <a:defRPr/>
            </a:pPr>
            <a:r>
              <a:rPr lang="en-US" sz="2800" b="1" dirty="0" smtClean="0">
                <a:solidFill>
                  <a:srgbClr val="FFFF00"/>
                </a:solidFill>
              </a:rPr>
              <a:t>     </a:t>
            </a:r>
            <a:r>
              <a:rPr lang="en-US" sz="3600" b="1" dirty="0" smtClean="0">
                <a:solidFill>
                  <a:srgbClr val="FFFF00"/>
                </a:solidFill>
              </a:rPr>
              <a:t>After-care is important!</a:t>
            </a:r>
            <a:endParaRPr lang="en-US" sz="3600" b="1" dirty="0"/>
          </a:p>
          <a:p>
            <a:pPr marL="914400" lvl="3" indent="-457200" eaLnBrk="1" hangingPunct="1">
              <a:lnSpc>
                <a:spcPct val="90000"/>
              </a:lnSpc>
              <a:spcBef>
                <a:spcPts val="2400"/>
              </a:spcBef>
              <a:buFont typeface="Courier New" panose="02070309020205020404" pitchFamily="49" charset="0"/>
              <a:buChar char="o"/>
              <a:tabLst>
                <a:tab pos="1828800" algn="l"/>
              </a:tabLst>
              <a:defRPr/>
            </a:pPr>
            <a:r>
              <a:rPr lang="en-US" sz="3200" b="1" dirty="0" smtClean="0"/>
              <a:t>Refer clients to group (GA, self-help grp)</a:t>
            </a:r>
          </a:p>
          <a:p>
            <a:pPr marL="914400" lvl="4" indent="-457200" eaLnBrk="1" hangingPunct="1">
              <a:lnSpc>
                <a:spcPct val="90000"/>
              </a:lnSpc>
              <a:spcBef>
                <a:spcPts val="2400"/>
              </a:spcBef>
              <a:buFont typeface="Courier New" panose="02070309020205020404" pitchFamily="49" charset="0"/>
              <a:buChar char="o"/>
              <a:tabLst>
                <a:tab pos="1828800" algn="l"/>
              </a:tabLst>
              <a:defRPr/>
            </a:pPr>
            <a:r>
              <a:rPr lang="en-US" sz="3200" b="1" dirty="0" smtClean="0"/>
              <a:t>Provide booster sessions</a:t>
            </a:r>
          </a:p>
          <a:p>
            <a:pPr marL="914400" lvl="5" indent="-457200">
              <a:lnSpc>
                <a:spcPct val="90000"/>
              </a:lnSpc>
              <a:spcBef>
                <a:spcPts val="2400"/>
              </a:spcBef>
              <a:buFont typeface="Courier New" panose="02070309020205020404" pitchFamily="49" charset="0"/>
              <a:buChar char="o"/>
              <a:tabLst>
                <a:tab pos="1828800" algn="l"/>
              </a:tabLst>
              <a:defRPr/>
            </a:pPr>
            <a:r>
              <a:rPr lang="en-US" sz="3200" b="1" dirty="0" smtClean="0"/>
              <a:t>Refer clients for treatment of comorbid psychological problems</a:t>
            </a:r>
          </a:p>
          <a:p>
            <a:pPr marL="457200" lvl="4" indent="-457200" eaLnBrk="1" hangingPunct="1">
              <a:lnSpc>
                <a:spcPct val="90000"/>
              </a:lnSpc>
              <a:spcBef>
                <a:spcPts val="1200"/>
              </a:spcBef>
              <a:buFont typeface="Arial" panose="020B0604020202020204" pitchFamily="34" charset="0"/>
              <a:buChar char="•"/>
              <a:tabLst>
                <a:tab pos="1828800" algn="l"/>
              </a:tabLst>
              <a:defRPr/>
            </a:pPr>
            <a:endParaRPr lang="en-US" sz="3200" dirty="0"/>
          </a:p>
          <a:p>
            <a:pPr marL="401637" lvl="2" indent="0" eaLnBrk="1" hangingPunct="1">
              <a:lnSpc>
                <a:spcPct val="90000"/>
              </a:lnSpc>
              <a:spcBef>
                <a:spcPts val="0"/>
              </a:spcBef>
              <a:buNone/>
              <a:defRPr/>
            </a:pPr>
            <a:endParaRPr lang="en-US" sz="2800" dirty="0" smtClean="0">
              <a:effectLst/>
            </a:endParaRPr>
          </a:p>
          <a:p>
            <a:pPr marL="401637" lvl="2" indent="0" eaLnBrk="1" hangingPunct="1">
              <a:lnSpc>
                <a:spcPct val="90000"/>
              </a:lnSpc>
              <a:spcBef>
                <a:spcPts val="0"/>
              </a:spcBef>
              <a:buNone/>
              <a:defRPr/>
            </a:pPr>
            <a:endParaRPr lang="en-US" sz="2800" dirty="0" smtClean="0">
              <a:effectLst/>
            </a:endParaRPr>
          </a:p>
          <a:p>
            <a:pPr marL="401637" lvl="2" indent="0" eaLnBrk="1" hangingPunct="1">
              <a:lnSpc>
                <a:spcPct val="90000"/>
              </a:lnSpc>
              <a:spcBef>
                <a:spcPts val="0"/>
              </a:spcBef>
              <a:buNone/>
              <a:defRPr/>
            </a:pPr>
            <a:endParaRPr lang="en-US" sz="2800" dirty="0">
              <a:effectLst/>
            </a:endParaRPr>
          </a:p>
          <a:p>
            <a:pPr marL="401637" lvl="2" indent="0" eaLnBrk="1" hangingPunct="1">
              <a:lnSpc>
                <a:spcPct val="90000"/>
              </a:lnSpc>
              <a:spcBef>
                <a:spcPts val="0"/>
              </a:spcBef>
              <a:buNone/>
              <a:defRPr/>
            </a:pPr>
            <a:endParaRPr lang="en-US" sz="2800" dirty="0" smtClean="0"/>
          </a:p>
          <a:p>
            <a:pPr marL="401637" lvl="2" indent="0" eaLnBrk="1" hangingPunct="1">
              <a:lnSpc>
                <a:spcPct val="90000"/>
              </a:lnSpc>
              <a:spcBef>
                <a:spcPts val="0"/>
              </a:spcBef>
              <a:buNone/>
              <a:tabLst>
                <a:tab pos="1606550" algn="l"/>
              </a:tabLst>
              <a:defRPr/>
            </a:pPr>
            <a:r>
              <a:rPr lang="en-US" sz="2800" dirty="0"/>
              <a:t>	</a:t>
            </a:r>
            <a:r>
              <a:rPr lang="en-US" sz="2800" dirty="0" smtClean="0"/>
              <a:t>	</a:t>
            </a:r>
          </a:p>
          <a:p>
            <a:pPr marL="401637" lvl="2" indent="0" eaLnBrk="1" hangingPunct="1">
              <a:lnSpc>
                <a:spcPct val="90000"/>
              </a:lnSpc>
              <a:spcBef>
                <a:spcPts val="1800"/>
              </a:spcBef>
              <a:buNone/>
              <a:defRPr/>
            </a:pPr>
            <a:endParaRPr lang="en-US" sz="2800" dirty="0" smtClean="0"/>
          </a:p>
        </p:txBody>
      </p:sp>
      <p:sp>
        <p:nvSpPr>
          <p:cNvPr id="4" name="Slide Number Placeholder 3"/>
          <p:cNvSpPr>
            <a:spLocks noGrp="1"/>
          </p:cNvSpPr>
          <p:nvPr>
            <p:ph type="sldNum" sz="quarter" idx="12"/>
          </p:nvPr>
        </p:nvSpPr>
        <p:spPr/>
        <p:txBody>
          <a:bodyPr/>
          <a:lstStyle/>
          <a:p>
            <a:pPr>
              <a:defRPr/>
            </a:pPr>
            <a:fld id="{3E9C7943-02D1-406F-A579-0426210B7EF0}" type="slidenum">
              <a:rPr lang="en-US" smtClean="0"/>
              <a:pPr>
                <a:defRPr/>
              </a:pPr>
              <a:t>32</a:t>
            </a:fld>
            <a:endParaRPr lang="en-US"/>
          </a:p>
        </p:txBody>
      </p:sp>
    </p:spTree>
    <p:extLst>
      <p:ext uri="{BB962C8B-B14F-4D97-AF65-F5344CB8AC3E}">
        <p14:creationId xmlns:p14="http://schemas.microsoft.com/office/powerpoint/2010/main" val="3030950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028700"/>
            <a:ext cx="8229600" cy="1143000"/>
          </a:xfrm>
        </p:spPr>
        <p:txBody>
          <a:bodyPr/>
          <a:lstStyle/>
          <a:p>
            <a:r>
              <a:rPr lang="en-US" dirty="0" smtClean="0"/>
              <a:t>Thank you for your attention.</a:t>
            </a:r>
            <a:endParaRPr lang="en-US" dirty="0"/>
          </a:p>
        </p:txBody>
      </p:sp>
      <p:sp>
        <p:nvSpPr>
          <p:cNvPr id="3" name="Content Placeholder 2"/>
          <p:cNvSpPr>
            <a:spLocks noGrp="1"/>
          </p:cNvSpPr>
          <p:nvPr>
            <p:ph idx="1"/>
          </p:nvPr>
        </p:nvSpPr>
        <p:spPr/>
        <p:txBody>
          <a:bodyPr/>
          <a:lstStyle/>
          <a:p>
            <a:pPr marL="1371600" lvl="3" indent="0">
              <a:buNone/>
            </a:pPr>
            <a:endParaRPr lang="en-US" sz="6600" b="1" dirty="0">
              <a:solidFill>
                <a:srgbClr val="FFFF00"/>
              </a:solidFill>
            </a:endParaRPr>
          </a:p>
          <a:p>
            <a:pPr marL="1371600" lvl="3" indent="0">
              <a:buNone/>
            </a:pPr>
            <a:r>
              <a:rPr lang="en-US" sz="5400" b="1" dirty="0" smtClean="0">
                <a:solidFill>
                  <a:srgbClr val="FFFF00"/>
                </a:solidFill>
              </a:rPr>
              <a:t>	  </a:t>
            </a:r>
            <a:r>
              <a:rPr lang="en-US" sz="4800" b="1" dirty="0" smtClean="0">
                <a:solidFill>
                  <a:srgbClr val="FFFF00"/>
                </a:solidFill>
              </a:rPr>
              <a:t>Questions?</a:t>
            </a:r>
          </a:p>
          <a:p>
            <a:pPr marL="1371600" lvl="3" indent="0">
              <a:buNone/>
            </a:pPr>
            <a:r>
              <a:rPr lang="en-US" sz="4800" b="1" dirty="0" smtClean="0">
                <a:solidFill>
                  <a:srgbClr val="FFFF00"/>
                </a:solidFill>
              </a:rPr>
              <a:t>	  Comments?</a:t>
            </a:r>
          </a:p>
          <a:p>
            <a:pPr marL="1371600" lvl="3" indent="0">
              <a:buNone/>
            </a:pPr>
            <a:endParaRPr lang="en-US" sz="2400" b="1" dirty="0">
              <a:solidFill>
                <a:srgbClr val="FFFF00"/>
              </a:solidFill>
            </a:endParaRPr>
          </a:p>
          <a:p>
            <a:pPr marL="1371600" lvl="3" indent="0">
              <a:buNone/>
            </a:pPr>
            <a:endParaRPr lang="en-US" sz="2400" b="1" dirty="0" smtClean="0"/>
          </a:p>
          <a:p>
            <a:pPr marL="1371600" lvl="3" indent="0">
              <a:buNone/>
            </a:pPr>
            <a:r>
              <a:rPr lang="en-US" sz="2400" b="1" dirty="0" smtClean="0"/>
              <a:t>Contact Info:  EWulfert@albany.edu</a:t>
            </a:r>
            <a:endParaRPr lang="en-US" sz="2400" b="1" dirty="0"/>
          </a:p>
        </p:txBody>
      </p:sp>
      <p:sp>
        <p:nvSpPr>
          <p:cNvPr id="4" name="Slide Number Placeholder 3"/>
          <p:cNvSpPr>
            <a:spLocks noGrp="1"/>
          </p:cNvSpPr>
          <p:nvPr>
            <p:ph type="sldNum" sz="quarter" idx="12"/>
          </p:nvPr>
        </p:nvSpPr>
        <p:spPr/>
        <p:txBody>
          <a:bodyPr/>
          <a:lstStyle/>
          <a:p>
            <a:pPr>
              <a:defRPr/>
            </a:pPr>
            <a:fld id="{3E9C7943-02D1-406F-A579-0426210B7EF0}" type="slidenum">
              <a:rPr lang="en-US" smtClean="0"/>
              <a:pPr>
                <a:defRPr/>
              </a:pPr>
              <a:t>33</a:t>
            </a:fld>
            <a:endParaRPr lang="en-US"/>
          </a:p>
        </p:txBody>
      </p:sp>
    </p:spTree>
    <p:extLst>
      <p:ext uri="{BB962C8B-B14F-4D97-AF65-F5344CB8AC3E}">
        <p14:creationId xmlns:p14="http://schemas.microsoft.com/office/powerpoint/2010/main" val="14239886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E26BAB8A-3E03-46F7-8EDF-EE870210EB56}" type="slidenum">
              <a:rPr lang="en-US" smtClean="0"/>
              <a:pPr>
                <a:defRPr/>
              </a:pPr>
              <a:t>4</a:t>
            </a:fld>
            <a:endParaRPr lang="en-US"/>
          </a:p>
        </p:txBody>
      </p:sp>
      <p:sp>
        <p:nvSpPr>
          <p:cNvPr id="63490" name="Rectangle 2"/>
          <p:cNvSpPr>
            <a:spLocks noGrp="1" noChangeArrowheads="1"/>
          </p:cNvSpPr>
          <p:nvPr>
            <p:ph type="title" idx="4294967295"/>
          </p:nvPr>
        </p:nvSpPr>
        <p:spPr>
          <a:xfrm>
            <a:off x="0" y="152400"/>
            <a:ext cx="8229600" cy="808038"/>
          </a:xfrm>
        </p:spPr>
        <p:txBody>
          <a:bodyPr/>
          <a:lstStyle/>
          <a:p>
            <a:pPr eaLnBrk="1" hangingPunct="1">
              <a:defRPr/>
            </a:pPr>
            <a:r>
              <a:rPr lang="en-US" sz="4000" dirty="0" smtClean="0"/>
              <a:t/>
            </a:r>
            <a:br>
              <a:rPr lang="en-US" sz="4000" dirty="0" smtClean="0"/>
            </a:br>
            <a:r>
              <a:rPr lang="en-US" sz="4000" dirty="0" smtClean="0"/>
              <a:t>Research Findings</a:t>
            </a:r>
          </a:p>
        </p:txBody>
      </p:sp>
      <p:sp>
        <p:nvSpPr>
          <p:cNvPr id="63491" name="Rectangle 3"/>
          <p:cNvSpPr>
            <a:spLocks noGrp="1" noChangeArrowheads="1"/>
          </p:cNvSpPr>
          <p:nvPr>
            <p:ph type="body" idx="4294967295"/>
          </p:nvPr>
        </p:nvSpPr>
        <p:spPr>
          <a:xfrm>
            <a:off x="228600" y="1600200"/>
            <a:ext cx="8382000" cy="4495800"/>
          </a:xfrm>
        </p:spPr>
        <p:txBody>
          <a:bodyPr/>
          <a:lstStyle/>
          <a:p>
            <a:pPr eaLnBrk="1" hangingPunct="1">
              <a:lnSpc>
                <a:spcPct val="90000"/>
              </a:lnSpc>
              <a:defRPr/>
            </a:pPr>
            <a:r>
              <a:rPr lang="en-US" sz="3600" b="1" dirty="0" smtClean="0"/>
              <a:t>Some well-controlled clinical trials exist</a:t>
            </a:r>
            <a:endParaRPr lang="en-US" sz="1600" b="1" dirty="0" smtClean="0"/>
          </a:p>
          <a:p>
            <a:pPr eaLnBrk="1" hangingPunct="1">
              <a:lnSpc>
                <a:spcPct val="90000"/>
              </a:lnSpc>
              <a:spcBef>
                <a:spcPts val="3000"/>
              </a:spcBef>
              <a:defRPr/>
            </a:pPr>
            <a:r>
              <a:rPr lang="en-US" sz="3600" b="1" dirty="0" smtClean="0"/>
              <a:t>Treatments with proven effectiveness: </a:t>
            </a:r>
          </a:p>
          <a:p>
            <a:pPr marL="914400" lvl="1" indent="-457200" eaLnBrk="1" hangingPunct="1">
              <a:lnSpc>
                <a:spcPct val="90000"/>
              </a:lnSpc>
              <a:spcBef>
                <a:spcPts val="600"/>
              </a:spcBef>
              <a:buFont typeface="Courier New" panose="02070309020205020404" pitchFamily="49" charset="0"/>
              <a:buChar char="o"/>
              <a:defRPr/>
            </a:pPr>
            <a:r>
              <a:rPr lang="en-US" sz="3600" b="1" dirty="0">
                <a:solidFill>
                  <a:srgbClr val="FFFF00"/>
                </a:solidFill>
              </a:rPr>
              <a:t>Cognitive Behavior Therapy (CBT)</a:t>
            </a:r>
          </a:p>
          <a:p>
            <a:pPr marL="914400" lvl="1" indent="-457200" eaLnBrk="1" hangingPunct="1">
              <a:lnSpc>
                <a:spcPct val="90000"/>
              </a:lnSpc>
              <a:spcBef>
                <a:spcPts val="600"/>
              </a:spcBef>
              <a:buFont typeface="Courier New" panose="02070309020205020404" pitchFamily="49" charset="0"/>
              <a:buChar char="o"/>
              <a:defRPr/>
            </a:pPr>
            <a:r>
              <a:rPr lang="en-US" sz="3600" b="1" dirty="0" smtClean="0">
                <a:solidFill>
                  <a:srgbClr val="FFFF00"/>
                </a:solidFill>
              </a:rPr>
              <a:t>Motivational </a:t>
            </a:r>
            <a:r>
              <a:rPr lang="en-US" sz="3600" b="1" dirty="0">
                <a:solidFill>
                  <a:srgbClr val="FFFF00"/>
                </a:solidFill>
              </a:rPr>
              <a:t>Interviewing (MI</a:t>
            </a:r>
            <a:r>
              <a:rPr lang="en-US" sz="3600" b="1" dirty="0" smtClean="0">
                <a:solidFill>
                  <a:srgbClr val="FFFF00"/>
                </a:solidFill>
              </a:rPr>
              <a:t>)</a:t>
            </a:r>
          </a:p>
          <a:p>
            <a:pPr marL="457200" lvl="1" indent="-403225" eaLnBrk="1" hangingPunct="1">
              <a:lnSpc>
                <a:spcPct val="90000"/>
              </a:lnSpc>
              <a:spcBef>
                <a:spcPts val="2400"/>
              </a:spcBef>
              <a:buFont typeface="Arial" panose="020B0604020202020204" pitchFamily="34" charset="0"/>
              <a:buChar char="•"/>
              <a:defRPr/>
            </a:pPr>
            <a:r>
              <a:rPr lang="en-US" sz="3600" b="1" dirty="0" smtClean="0"/>
              <a:t>Concern: </a:t>
            </a:r>
          </a:p>
          <a:p>
            <a:pPr marL="911225" lvl="2" indent="-457200" eaLnBrk="1" hangingPunct="1">
              <a:lnSpc>
                <a:spcPct val="90000"/>
              </a:lnSpc>
              <a:spcBef>
                <a:spcPts val="600"/>
              </a:spcBef>
              <a:buFont typeface="Courier New" panose="02070309020205020404" pitchFamily="49" charset="0"/>
              <a:buChar char="o"/>
              <a:defRPr/>
            </a:pPr>
            <a:r>
              <a:rPr lang="en-US" sz="3600" b="1" dirty="0" smtClean="0">
                <a:solidFill>
                  <a:srgbClr val="FFFF00"/>
                </a:solidFill>
              </a:rPr>
              <a:t>High attrition </a:t>
            </a:r>
            <a:r>
              <a:rPr lang="en-US" sz="3200" b="1" dirty="0" smtClean="0"/>
              <a:t>(treatment &amp; follow-up) </a:t>
            </a:r>
            <a:endParaRPr lang="en-US" sz="3200" b="1" dirty="0"/>
          </a:p>
          <a:p>
            <a:pPr marL="457200" lvl="1" indent="-401638" eaLnBrk="1" hangingPunct="1">
              <a:lnSpc>
                <a:spcPct val="90000"/>
              </a:lnSpc>
              <a:spcBef>
                <a:spcPts val="1800"/>
              </a:spcBef>
              <a:buNone/>
              <a:defRPr/>
            </a:pPr>
            <a:endParaRPr lang="en-US" sz="3600" b="1" dirty="0"/>
          </a:p>
          <a:p>
            <a:pPr eaLnBrk="1" hangingPunct="1">
              <a:lnSpc>
                <a:spcPct val="90000"/>
              </a:lnSpc>
              <a:defRPr/>
            </a:pPr>
            <a:endParaRPr lang="en-US" sz="1100" b="1" dirty="0" smtClean="0"/>
          </a:p>
          <a:p>
            <a:pPr marL="457200" lvl="1" indent="0" eaLnBrk="1" hangingPunct="1">
              <a:lnSpc>
                <a:spcPct val="90000"/>
              </a:lnSpc>
              <a:buNone/>
              <a:defRPr/>
            </a:pPr>
            <a:endParaRPr lang="en-US" b="1" dirty="0">
              <a:solidFill>
                <a:prstClr val="white"/>
              </a:solidFill>
            </a:endParaRPr>
          </a:p>
          <a:p>
            <a:pPr eaLnBrk="1" hangingPunct="1">
              <a:lnSpc>
                <a:spcPct val="90000"/>
              </a:lnSpc>
              <a:defRPr/>
            </a:pPr>
            <a:endParaRPr lang="en-US" b="1" dirty="0" smtClean="0"/>
          </a:p>
        </p:txBody>
      </p:sp>
    </p:spTree>
    <p:extLst>
      <p:ext uri="{BB962C8B-B14F-4D97-AF65-F5344CB8AC3E}">
        <p14:creationId xmlns:p14="http://schemas.microsoft.com/office/powerpoint/2010/main" val="1422315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anim calcmode="lin" valueType="num">
                                      <p:cBhvr additive="base">
                                        <p:cTn id="7" dur="500" fill="hold"/>
                                        <p:tgtEl>
                                          <p:spTgt spid="6349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34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3491">
                                            <p:txEl>
                                              <p:pRg st="1" end="1"/>
                                            </p:txEl>
                                          </p:spTgt>
                                        </p:tgtEl>
                                        <p:attrNameLst>
                                          <p:attrName>style.visibility</p:attrName>
                                        </p:attrNameLst>
                                      </p:cBhvr>
                                      <p:to>
                                        <p:strVal val="visible"/>
                                      </p:to>
                                    </p:set>
                                    <p:anim calcmode="lin" valueType="num">
                                      <p:cBhvr additive="base">
                                        <p:cTn id="13" dur="500" fill="hold"/>
                                        <p:tgtEl>
                                          <p:spTgt spid="6349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3491">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63491">
                                            <p:txEl>
                                              <p:pRg st="2" end="2"/>
                                            </p:txEl>
                                          </p:spTgt>
                                        </p:tgtEl>
                                        <p:attrNameLst>
                                          <p:attrName>style.visibility</p:attrName>
                                        </p:attrNameLst>
                                      </p:cBhvr>
                                      <p:to>
                                        <p:strVal val="visible"/>
                                      </p:to>
                                    </p:set>
                                    <p:anim calcmode="lin" valueType="num">
                                      <p:cBhvr additive="base">
                                        <p:cTn id="17" dur="500" fill="hold"/>
                                        <p:tgtEl>
                                          <p:spTgt spid="63491">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3491">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63491">
                                            <p:txEl>
                                              <p:pRg st="3" end="3"/>
                                            </p:txEl>
                                          </p:spTgt>
                                        </p:tgtEl>
                                        <p:attrNameLst>
                                          <p:attrName>style.visibility</p:attrName>
                                        </p:attrNameLst>
                                      </p:cBhvr>
                                      <p:to>
                                        <p:strVal val="visible"/>
                                      </p:to>
                                    </p:set>
                                    <p:anim calcmode="lin" valueType="num">
                                      <p:cBhvr additive="base">
                                        <p:cTn id="21" dur="500" fill="hold"/>
                                        <p:tgtEl>
                                          <p:spTgt spid="63491">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349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63491">
                                            <p:txEl>
                                              <p:pRg st="4" end="4"/>
                                            </p:txEl>
                                          </p:spTgt>
                                        </p:tgtEl>
                                        <p:attrNameLst>
                                          <p:attrName>style.visibility</p:attrName>
                                        </p:attrNameLst>
                                      </p:cBhvr>
                                      <p:to>
                                        <p:strVal val="visible"/>
                                      </p:to>
                                    </p:set>
                                    <p:anim calcmode="lin" valueType="num">
                                      <p:cBhvr additive="base">
                                        <p:cTn id="27" dur="500" fill="hold"/>
                                        <p:tgtEl>
                                          <p:spTgt spid="63491">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3491">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63491">
                                            <p:txEl>
                                              <p:pRg st="5" end="5"/>
                                            </p:txEl>
                                          </p:spTgt>
                                        </p:tgtEl>
                                        <p:attrNameLst>
                                          <p:attrName>style.visibility</p:attrName>
                                        </p:attrNameLst>
                                      </p:cBhvr>
                                      <p:to>
                                        <p:strVal val="visible"/>
                                      </p:to>
                                    </p:set>
                                    <p:anim calcmode="lin" valueType="num">
                                      <p:cBhvr additive="base">
                                        <p:cTn id="31" dur="500" fill="hold"/>
                                        <p:tgtEl>
                                          <p:spTgt spid="63491">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349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E26BAB8A-3E03-46F7-8EDF-EE870210EB56}" type="slidenum">
              <a:rPr lang="en-US" smtClean="0"/>
              <a:pPr>
                <a:defRPr/>
              </a:pPr>
              <a:t>5</a:t>
            </a:fld>
            <a:endParaRPr lang="en-US"/>
          </a:p>
        </p:txBody>
      </p:sp>
      <p:sp>
        <p:nvSpPr>
          <p:cNvPr id="63490" name="Rectangle 2"/>
          <p:cNvSpPr>
            <a:spLocks noGrp="1" noChangeArrowheads="1"/>
          </p:cNvSpPr>
          <p:nvPr>
            <p:ph type="title" idx="4294967295"/>
          </p:nvPr>
        </p:nvSpPr>
        <p:spPr>
          <a:xfrm>
            <a:off x="228600" y="152400"/>
            <a:ext cx="8229600" cy="808038"/>
          </a:xfrm>
        </p:spPr>
        <p:txBody>
          <a:bodyPr/>
          <a:lstStyle/>
          <a:p>
            <a:pPr eaLnBrk="1" hangingPunct="1">
              <a:defRPr/>
            </a:pPr>
            <a:r>
              <a:rPr lang="en-US" sz="4000" dirty="0" smtClean="0"/>
              <a:t/>
            </a:r>
            <a:br>
              <a:rPr lang="en-US" sz="4000" dirty="0" smtClean="0"/>
            </a:br>
            <a:r>
              <a:rPr lang="en-US" sz="4000" dirty="0" smtClean="0"/>
              <a:t>Examples from the Literature</a:t>
            </a:r>
          </a:p>
        </p:txBody>
      </p:sp>
      <p:sp>
        <p:nvSpPr>
          <p:cNvPr id="63491" name="Rectangle 3"/>
          <p:cNvSpPr>
            <a:spLocks noGrp="1" noChangeArrowheads="1"/>
          </p:cNvSpPr>
          <p:nvPr>
            <p:ph type="body" idx="4294967295"/>
          </p:nvPr>
        </p:nvSpPr>
        <p:spPr>
          <a:xfrm>
            <a:off x="228600" y="1600200"/>
            <a:ext cx="8763000" cy="4495800"/>
          </a:xfrm>
        </p:spPr>
        <p:txBody>
          <a:bodyPr/>
          <a:lstStyle/>
          <a:p>
            <a:pPr marL="0" indent="0" eaLnBrk="1" hangingPunct="1">
              <a:lnSpc>
                <a:spcPct val="90000"/>
              </a:lnSpc>
              <a:spcBef>
                <a:spcPts val="1200"/>
              </a:spcBef>
              <a:buNone/>
              <a:defRPr/>
            </a:pPr>
            <a:r>
              <a:rPr lang="en-US" sz="3600" b="1" dirty="0">
                <a:solidFill>
                  <a:srgbClr val="FFFF00"/>
                </a:solidFill>
              </a:rPr>
              <a:t> </a:t>
            </a:r>
            <a:r>
              <a:rPr lang="en-US" sz="3600" b="1" dirty="0" smtClean="0">
                <a:solidFill>
                  <a:srgbClr val="FFFF00"/>
                </a:solidFill>
              </a:rPr>
              <a:t>   Cognitive Behavioral Therapy (CBT)</a:t>
            </a:r>
          </a:p>
          <a:p>
            <a:pPr marL="0" indent="0" eaLnBrk="1" hangingPunct="1">
              <a:lnSpc>
                <a:spcPct val="90000"/>
              </a:lnSpc>
              <a:spcBef>
                <a:spcPts val="600"/>
              </a:spcBef>
              <a:buNone/>
              <a:tabLst>
                <a:tab pos="457200" algn="l"/>
              </a:tabLst>
              <a:defRPr/>
            </a:pPr>
            <a:r>
              <a:rPr lang="en-US" sz="2800" b="1" dirty="0" smtClean="0"/>
              <a:t>	(</a:t>
            </a:r>
            <a:r>
              <a:rPr lang="en-US" sz="2400" b="1" dirty="0" smtClean="0"/>
              <a:t>Sylvain, </a:t>
            </a:r>
            <a:r>
              <a:rPr lang="en-US" sz="2400" b="1" dirty="0" err="1" smtClean="0"/>
              <a:t>Boisvert</a:t>
            </a:r>
            <a:r>
              <a:rPr lang="en-US" sz="2400" b="1" dirty="0" smtClean="0"/>
              <a:t> &amp; </a:t>
            </a:r>
            <a:r>
              <a:rPr lang="en-US" sz="2400" b="1" dirty="0" err="1" smtClean="0"/>
              <a:t>Ladouceur</a:t>
            </a:r>
            <a:r>
              <a:rPr lang="en-US" sz="2400" b="1" dirty="0" smtClean="0"/>
              <a:t>, 1997)</a:t>
            </a:r>
          </a:p>
          <a:p>
            <a:pPr marL="0" indent="0" eaLnBrk="1" hangingPunct="1">
              <a:lnSpc>
                <a:spcPct val="90000"/>
              </a:lnSpc>
              <a:spcBef>
                <a:spcPts val="2400"/>
              </a:spcBef>
              <a:buNone/>
              <a:tabLst>
                <a:tab pos="457200" algn="l"/>
              </a:tabLst>
              <a:defRPr/>
            </a:pPr>
            <a:r>
              <a:rPr lang="en-US" b="1" dirty="0"/>
              <a:t>	</a:t>
            </a:r>
            <a:r>
              <a:rPr lang="en-US" b="1" dirty="0" smtClean="0"/>
              <a:t>Randomized gamblers to CBT vs. wait list</a:t>
            </a:r>
          </a:p>
          <a:p>
            <a:pPr lvl="1" eaLnBrk="1" hangingPunct="1">
              <a:lnSpc>
                <a:spcPct val="90000"/>
              </a:lnSpc>
              <a:spcBef>
                <a:spcPts val="2400"/>
              </a:spcBef>
              <a:buFont typeface="Courier New" panose="02070309020205020404" pitchFamily="49" charset="0"/>
              <a:buChar char="o"/>
              <a:tabLst>
                <a:tab pos="457200" algn="l"/>
              </a:tabLst>
              <a:defRPr/>
            </a:pPr>
            <a:r>
              <a:rPr lang="en-US" b="1" dirty="0" smtClean="0">
                <a:sym typeface="Wingdings" panose="05000000000000000000" pitchFamily="2" charset="2"/>
              </a:rPr>
              <a:t>~ </a:t>
            </a:r>
            <a:r>
              <a:rPr lang="en-US" sz="3200" b="1" dirty="0" smtClean="0">
                <a:sym typeface="Wingdings" panose="05000000000000000000" pitchFamily="2" charset="2"/>
              </a:rPr>
              <a:t>1/3 dropped out from CBT </a:t>
            </a:r>
          </a:p>
          <a:p>
            <a:pPr lvl="1" eaLnBrk="1" hangingPunct="1">
              <a:lnSpc>
                <a:spcPct val="90000"/>
              </a:lnSpc>
              <a:spcBef>
                <a:spcPts val="1200"/>
              </a:spcBef>
              <a:buFont typeface="Courier New" panose="02070309020205020404" pitchFamily="49" charset="0"/>
              <a:buChar char="o"/>
              <a:tabLst>
                <a:tab pos="457200" algn="l"/>
              </a:tabLst>
              <a:defRPr/>
            </a:pPr>
            <a:r>
              <a:rPr lang="en-US" sz="3200" b="1" dirty="0" smtClean="0">
                <a:sym typeface="Wingdings" panose="05000000000000000000" pitchFamily="2" charset="2"/>
              </a:rPr>
              <a:t>~ 1/2 made good progress</a:t>
            </a:r>
          </a:p>
          <a:p>
            <a:pPr lvl="1" eaLnBrk="1" hangingPunct="1">
              <a:lnSpc>
                <a:spcPct val="90000"/>
              </a:lnSpc>
              <a:spcBef>
                <a:spcPts val="1200"/>
              </a:spcBef>
              <a:buFont typeface="Courier New" panose="02070309020205020404" pitchFamily="49" charset="0"/>
              <a:buChar char="o"/>
              <a:tabLst>
                <a:tab pos="457200" algn="l"/>
              </a:tabLst>
              <a:defRPr/>
            </a:pPr>
            <a:r>
              <a:rPr lang="en-US" sz="3200" b="1" dirty="0" smtClean="0">
                <a:sym typeface="Wingdings" panose="05000000000000000000" pitchFamily="2" charset="2"/>
              </a:rPr>
              <a:t>~ only 1/3 maintained treatment gains 		  over 1 year</a:t>
            </a:r>
          </a:p>
          <a:p>
            <a:pPr marL="457200" lvl="1" indent="0" eaLnBrk="1" hangingPunct="1">
              <a:lnSpc>
                <a:spcPct val="90000"/>
              </a:lnSpc>
              <a:spcBef>
                <a:spcPts val="0"/>
              </a:spcBef>
              <a:buNone/>
              <a:tabLst>
                <a:tab pos="457200" algn="l"/>
              </a:tabLst>
              <a:defRPr/>
            </a:pPr>
            <a:endParaRPr lang="en-US" b="1" dirty="0" smtClean="0">
              <a:sym typeface="Wingdings" panose="05000000000000000000" pitchFamily="2" charset="2"/>
            </a:endParaRPr>
          </a:p>
          <a:p>
            <a:pPr marL="457200" lvl="1" indent="0" eaLnBrk="1" hangingPunct="1">
              <a:lnSpc>
                <a:spcPct val="90000"/>
              </a:lnSpc>
              <a:spcBef>
                <a:spcPts val="0"/>
              </a:spcBef>
              <a:buNone/>
              <a:tabLst>
                <a:tab pos="457200" algn="l"/>
              </a:tabLst>
              <a:defRPr/>
            </a:pPr>
            <a:endParaRPr lang="en-US" b="1" dirty="0">
              <a:sym typeface="Wingdings" panose="05000000000000000000" pitchFamily="2" charset="2"/>
            </a:endParaRPr>
          </a:p>
          <a:p>
            <a:pPr marL="55562" lvl="1" indent="0" eaLnBrk="1" hangingPunct="1">
              <a:lnSpc>
                <a:spcPct val="90000"/>
              </a:lnSpc>
              <a:spcBef>
                <a:spcPts val="1200"/>
              </a:spcBef>
              <a:buNone/>
              <a:tabLst>
                <a:tab pos="457200" algn="l"/>
              </a:tabLst>
              <a:defRPr/>
            </a:pPr>
            <a:endParaRPr lang="en-US" sz="2400" b="1" dirty="0">
              <a:solidFill>
                <a:srgbClr val="00B0F0"/>
              </a:solidFill>
              <a:sym typeface="Wingdings" panose="05000000000000000000" pitchFamily="2" charset="2"/>
            </a:endParaRPr>
          </a:p>
          <a:p>
            <a:pPr marL="457200" lvl="1" indent="0" eaLnBrk="1" hangingPunct="1">
              <a:lnSpc>
                <a:spcPct val="90000"/>
              </a:lnSpc>
              <a:buNone/>
              <a:defRPr/>
            </a:pPr>
            <a:endParaRPr lang="en-US" b="1" dirty="0">
              <a:solidFill>
                <a:prstClr val="white"/>
              </a:solidFill>
            </a:endParaRPr>
          </a:p>
          <a:p>
            <a:pPr eaLnBrk="1" hangingPunct="1">
              <a:lnSpc>
                <a:spcPct val="90000"/>
              </a:lnSpc>
              <a:defRPr/>
            </a:pPr>
            <a:endParaRPr lang="en-US" b="1" dirty="0" smtClean="0"/>
          </a:p>
        </p:txBody>
      </p:sp>
    </p:spTree>
    <p:extLst>
      <p:ext uri="{BB962C8B-B14F-4D97-AF65-F5344CB8AC3E}">
        <p14:creationId xmlns:p14="http://schemas.microsoft.com/office/powerpoint/2010/main" val="3413246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anim calcmode="lin" valueType="num">
                                      <p:cBhvr additive="base">
                                        <p:cTn id="7" dur="500" fill="hold"/>
                                        <p:tgtEl>
                                          <p:spTgt spid="6349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3491">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3491">
                                            <p:txEl>
                                              <p:pRg st="1" end="1"/>
                                            </p:txEl>
                                          </p:spTgt>
                                        </p:tgtEl>
                                        <p:attrNameLst>
                                          <p:attrName>style.visibility</p:attrName>
                                        </p:attrNameLst>
                                      </p:cBhvr>
                                      <p:to>
                                        <p:strVal val="visible"/>
                                      </p:to>
                                    </p:set>
                                    <p:anim calcmode="lin" valueType="num">
                                      <p:cBhvr additive="base">
                                        <p:cTn id="11" dur="500" fill="hold"/>
                                        <p:tgtEl>
                                          <p:spTgt spid="63491">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349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63491">
                                            <p:txEl>
                                              <p:pRg st="2" end="2"/>
                                            </p:txEl>
                                          </p:spTgt>
                                        </p:tgtEl>
                                        <p:attrNameLst>
                                          <p:attrName>style.visibility</p:attrName>
                                        </p:attrNameLst>
                                      </p:cBhvr>
                                      <p:to>
                                        <p:strVal val="visible"/>
                                      </p:to>
                                    </p:set>
                                    <p:anim calcmode="lin" valueType="num">
                                      <p:cBhvr additive="base">
                                        <p:cTn id="17" dur="500" fill="hold"/>
                                        <p:tgtEl>
                                          <p:spTgt spid="63491">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349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63491">
                                            <p:txEl>
                                              <p:pRg st="3" end="3"/>
                                            </p:txEl>
                                          </p:spTgt>
                                        </p:tgtEl>
                                        <p:attrNameLst>
                                          <p:attrName>style.visibility</p:attrName>
                                        </p:attrNameLst>
                                      </p:cBhvr>
                                      <p:to>
                                        <p:strVal val="visible"/>
                                      </p:to>
                                    </p:set>
                                    <p:anim calcmode="lin" valueType="num">
                                      <p:cBhvr additive="base">
                                        <p:cTn id="23" dur="500" fill="hold"/>
                                        <p:tgtEl>
                                          <p:spTgt spid="63491">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3491">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63491">
                                            <p:txEl>
                                              <p:pRg st="4" end="4"/>
                                            </p:txEl>
                                          </p:spTgt>
                                        </p:tgtEl>
                                        <p:attrNameLst>
                                          <p:attrName>style.visibility</p:attrName>
                                        </p:attrNameLst>
                                      </p:cBhvr>
                                      <p:to>
                                        <p:strVal val="visible"/>
                                      </p:to>
                                    </p:set>
                                    <p:anim calcmode="lin" valueType="num">
                                      <p:cBhvr additive="base">
                                        <p:cTn id="27" dur="500" fill="hold"/>
                                        <p:tgtEl>
                                          <p:spTgt spid="63491">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3491">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63491">
                                            <p:txEl>
                                              <p:pRg st="5" end="5"/>
                                            </p:txEl>
                                          </p:spTgt>
                                        </p:tgtEl>
                                        <p:attrNameLst>
                                          <p:attrName>style.visibility</p:attrName>
                                        </p:attrNameLst>
                                      </p:cBhvr>
                                      <p:to>
                                        <p:strVal val="visible"/>
                                      </p:to>
                                    </p:set>
                                    <p:anim calcmode="lin" valueType="num">
                                      <p:cBhvr additive="base">
                                        <p:cTn id="31" dur="500" fill="hold"/>
                                        <p:tgtEl>
                                          <p:spTgt spid="63491">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349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E26BAB8A-3E03-46F7-8EDF-EE870210EB56}" type="slidenum">
              <a:rPr lang="en-US" smtClean="0"/>
              <a:pPr>
                <a:defRPr/>
              </a:pPr>
              <a:t>6</a:t>
            </a:fld>
            <a:endParaRPr lang="en-US"/>
          </a:p>
        </p:txBody>
      </p:sp>
      <p:sp>
        <p:nvSpPr>
          <p:cNvPr id="63490" name="Rectangle 2"/>
          <p:cNvSpPr>
            <a:spLocks noGrp="1" noChangeArrowheads="1"/>
          </p:cNvSpPr>
          <p:nvPr>
            <p:ph type="title" idx="4294967295"/>
          </p:nvPr>
        </p:nvSpPr>
        <p:spPr>
          <a:xfrm>
            <a:off x="0" y="152400"/>
            <a:ext cx="8229600" cy="808038"/>
          </a:xfrm>
        </p:spPr>
        <p:txBody>
          <a:bodyPr/>
          <a:lstStyle/>
          <a:p>
            <a:pPr eaLnBrk="1" hangingPunct="1">
              <a:defRPr/>
            </a:pPr>
            <a:r>
              <a:rPr lang="en-US" sz="4000" dirty="0" smtClean="0"/>
              <a:t/>
            </a:r>
            <a:br>
              <a:rPr lang="en-US" sz="4000" dirty="0" smtClean="0"/>
            </a:br>
            <a:r>
              <a:rPr lang="en-US" sz="4000" dirty="0" smtClean="0"/>
              <a:t>Examples from the Literature</a:t>
            </a:r>
          </a:p>
        </p:txBody>
      </p:sp>
      <p:sp>
        <p:nvSpPr>
          <p:cNvPr id="63491" name="Rectangle 3"/>
          <p:cNvSpPr>
            <a:spLocks noGrp="1" noChangeArrowheads="1"/>
          </p:cNvSpPr>
          <p:nvPr>
            <p:ph type="body" idx="4294967295"/>
          </p:nvPr>
        </p:nvSpPr>
        <p:spPr>
          <a:xfrm>
            <a:off x="304800" y="1600200"/>
            <a:ext cx="8534400" cy="4495800"/>
          </a:xfrm>
        </p:spPr>
        <p:txBody>
          <a:bodyPr/>
          <a:lstStyle/>
          <a:p>
            <a:pPr marL="55562" lvl="1" indent="0" eaLnBrk="1" hangingPunct="1">
              <a:lnSpc>
                <a:spcPct val="90000"/>
              </a:lnSpc>
              <a:spcBef>
                <a:spcPts val="1200"/>
              </a:spcBef>
              <a:buNone/>
              <a:tabLst>
                <a:tab pos="457200" algn="l"/>
              </a:tabLst>
              <a:defRPr/>
            </a:pPr>
            <a:r>
              <a:rPr lang="en-US" sz="3600" b="1" dirty="0" smtClean="0">
                <a:solidFill>
                  <a:srgbClr val="FFFF00"/>
                </a:solidFill>
                <a:sym typeface="Wingdings" panose="05000000000000000000" pitchFamily="2" charset="2"/>
              </a:rPr>
              <a:t>   Purely Cognitive Therapy (CT)</a:t>
            </a:r>
          </a:p>
          <a:p>
            <a:pPr marL="0" lvl="1" indent="0" eaLnBrk="1" hangingPunct="1">
              <a:lnSpc>
                <a:spcPct val="90000"/>
              </a:lnSpc>
              <a:spcBef>
                <a:spcPts val="0"/>
              </a:spcBef>
              <a:buNone/>
              <a:tabLst>
                <a:tab pos="457200" algn="l"/>
              </a:tabLst>
              <a:defRPr/>
            </a:pPr>
            <a:r>
              <a:rPr lang="en-US" sz="3600" b="1" dirty="0">
                <a:solidFill>
                  <a:srgbClr val="FFFF00"/>
                </a:solidFill>
                <a:sym typeface="Wingdings" panose="05000000000000000000" pitchFamily="2" charset="2"/>
              </a:rPr>
              <a:t>	</a:t>
            </a:r>
            <a:r>
              <a:rPr lang="en-US" sz="2400" b="1" dirty="0" smtClean="0">
                <a:sym typeface="Wingdings" panose="05000000000000000000" pitchFamily="2" charset="2"/>
              </a:rPr>
              <a:t>(</a:t>
            </a:r>
            <a:r>
              <a:rPr lang="en-US" sz="2400" b="1" dirty="0" err="1" smtClean="0">
                <a:sym typeface="Wingdings" panose="05000000000000000000" pitchFamily="2" charset="2"/>
              </a:rPr>
              <a:t>Ladouceur</a:t>
            </a:r>
            <a:r>
              <a:rPr lang="en-US" sz="2400" b="1" dirty="0" smtClean="0">
                <a:sym typeface="Wingdings" panose="05000000000000000000" pitchFamily="2" charset="2"/>
              </a:rPr>
              <a:t> et al., 2001)</a:t>
            </a:r>
          </a:p>
          <a:p>
            <a:pPr marL="401638" lvl="1" indent="-347663" eaLnBrk="1" hangingPunct="1">
              <a:lnSpc>
                <a:spcPct val="90000"/>
              </a:lnSpc>
              <a:spcBef>
                <a:spcPts val="2400"/>
              </a:spcBef>
              <a:buNone/>
              <a:tabLst>
                <a:tab pos="457200" algn="l"/>
              </a:tabLst>
              <a:defRPr/>
            </a:pPr>
            <a:r>
              <a:rPr lang="en-US" b="1" dirty="0">
                <a:sym typeface="Wingdings" panose="05000000000000000000" pitchFamily="2" charset="2"/>
              </a:rPr>
              <a:t>	</a:t>
            </a:r>
            <a:r>
              <a:rPr lang="en-US" sz="3600" b="1" dirty="0" smtClean="0">
                <a:sym typeface="Wingdings" panose="05000000000000000000" pitchFamily="2" charset="2"/>
              </a:rPr>
              <a:t>Replicated study with CT vs. wait list </a:t>
            </a:r>
          </a:p>
          <a:p>
            <a:pPr marL="911225" lvl="2" indent="-457200" eaLnBrk="1" hangingPunct="1">
              <a:lnSpc>
                <a:spcPct val="90000"/>
              </a:lnSpc>
              <a:spcBef>
                <a:spcPts val="2400"/>
              </a:spcBef>
              <a:buFont typeface="Courier New" panose="02070309020205020404" pitchFamily="49" charset="0"/>
              <a:buChar char="o"/>
              <a:tabLst>
                <a:tab pos="457200" algn="l"/>
              </a:tabLst>
              <a:defRPr/>
            </a:pPr>
            <a:r>
              <a:rPr lang="en-US" sz="3200" b="1" dirty="0" smtClean="0">
                <a:sym typeface="Wingdings" panose="05000000000000000000" pitchFamily="2" charset="2"/>
              </a:rPr>
              <a:t>Close to 1/2 dropped out of treatment</a:t>
            </a:r>
          </a:p>
          <a:p>
            <a:pPr marL="912812" lvl="2" indent="-457200" eaLnBrk="1" hangingPunct="1">
              <a:lnSpc>
                <a:spcPct val="90000"/>
              </a:lnSpc>
              <a:spcBef>
                <a:spcPts val="1800"/>
              </a:spcBef>
              <a:buFont typeface="Courier New" panose="02070309020205020404" pitchFamily="49" charset="0"/>
              <a:buChar char="o"/>
              <a:tabLst>
                <a:tab pos="457200" algn="l"/>
              </a:tabLst>
              <a:defRPr/>
            </a:pPr>
            <a:r>
              <a:rPr lang="en-US" sz="3200" b="1" dirty="0" smtClean="0">
                <a:sym typeface="Wingdings" panose="05000000000000000000" pitchFamily="2" charset="2"/>
              </a:rPr>
              <a:t>The other 1/2 made good progress and maintained </a:t>
            </a:r>
            <a:r>
              <a:rPr lang="en-US" sz="2800" b="1" dirty="0" smtClean="0">
                <a:sym typeface="Wingdings" panose="05000000000000000000" pitchFamily="2" charset="2"/>
              </a:rPr>
              <a:t>treatment gains </a:t>
            </a:r>
          </a:p>
          <a:p>
            <a:pPr marL="912812" lvl="2" indent="-457200" eaLnBrk="1" hangingPunct="1">
              <a:lnSpc>
                <a:spcPct val="90000"/>
              </a:lnSpc>
              <a:spcBef>
                <a:spcPts val="600"/>
              </a:spcBef>
              <a:buFont typeface="Courier New" panose="02070309020205020404" pitchFamily="49" charset="0"/>
              <a:buChar char="o"/>
              <a:tabLst>
                <a:tab pos="457200" algn="l"/>
              </a:tabLst>
              <a:defRPr/>
            </a:pPr>
            <a:endParaRPr lang="en-US" sz="2800" dirty="0" smtClean="0">
              <a:sym typeface="Wingdings" panose="05000000000000000000" pitchFamily="2" charset="2"/>
            </a:endParaRPr>
          </a:p>
          <a:p>
            <a:pPr marL="55562" lvl="1" indent="0" eaLnBrk="1" hangingPunct="1">
              <a:lnSpc>
                <a:spcPct val="90000"/>
              </a:lnSpc>
              <a:spcBef>
                <a:spcPts val="1200"/>
              </a:spcBef>
              <a:buNone/>
              <a:tabLst>
                <a:tab pos="457200" algn="l"/>
              </a:tabLst>
              <a:defRPr/>
            </a:pPr>
            <a:endParaRPr lang="en-US" sz="2400" b="1" dirty="0">
              <a:solidFill>
                <a:srgbClr val="00B0F0"/>
              </a:solidFill>
              <a:sym typeface="Wingdings" panose="05000000000000000000" pitchFamily="2" charset="2"/>
            </a:endParaRPr>
          </a:p>
          <a:p>
            <a:pPr marL="457200" lvl="1" indent="0" eaLnBrk="1" hangingPunct="1">
              <a:lnSpc>
                <a:spcPct val="90000"/>
              </a:lnSpc>
              <a:buNone/>
              <a:defRPr/>
            </a:pPr>
            <a:endParaRPr lang="en-US" b="1" dirty="0">
              <a:solidFill>
                <a:prstClr val="white"/>
              </a:solidFill>
            </a:endParaRPr>
          </a:p>
          <a:p>
            <a:pPr eaLnBrk="1" hangingPunct="1">
              <a:lnSpc>
                <a:spcPct val="90000"/>
              </a:lnSpc>
              <a:defRPr/>
            </a:pPr>
            <a:endParaRPr lang="en-US" b="1" dirty="0" smtClean="0"/>
          </a:p>
        </p:txBody>
      </p:sp>
    </p:spTree>
    <p:extLst>
      <p:ext uri="{BB962C8B-B14F-4D97-AF65-F5344CB8AC3E}">
        <p14:creationId xmlns:p14="http://schemas.microsoft.com/office/powerpoint/2010/main" val="480330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anim calcmode="lin" valueType="num">
                                      <p:cBhvr additive="base">
                                        <p:cTn id="7" dur="500" fill="hold"/>
                                        <p:tgtEl>
                                          <p:spTgt spid="6349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3491">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3491">
                                            <p:txEl>
                                              <p:pRg st="1" end="1"/>
                                            </p:txEl>
                                          </p:spTgt>
                                        </p:tgtEl>
                                        <p:attrNameLst>
                                          <p:attrName>style.visibility</p:attrName>
                                        </p:attrNameLst>
                                      </p:cBhvr>
                                      <p:to>
                                        <p:strVal val="visible"/>
                                      </p:to>
                                    </p:set>
                                    <p:anim calcmode="lin" valueType="num">
                                      <p:cBhvr additive="base">
                                        <p:cTn id="11" dur="500" fill="hold"/>
                                        <p:tgtEl>
                                          <p:spTgt spid="63491">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349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63491">
                                            <p:txEl>
                                              <p:pRg st="2" end="2"/>
                                            </p:txEl>
                                          </p:spTgt>
                                        </p:tgtEl>
                                        <p:attrNameLst>
                                          <p:attrName>style.visibility</p:attrName>
                                        </p:attrNameLst>
                                      </p:cBhvr>
                                      <p:to>
                                        <p:strVal val="visible"/>
                                      </p:to>
                                    </p:set>
                                    <p:anim calcmode="lin" valueType="num">
                                      <p:cBhvr additive="base">
                                        <p:cTn id="17" dur="500" fill="hold"/>
                                        <p:tgtEl>
                                          <p:spTgt spid="63491">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349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63491">
                                            <p:txEl>
                                              <p:pRg st="3" end="3"/>
                                            </p:txEl>
                                          </p:spTgt>
                                        </p:tgtEl>
                                        <p:attrNameLst>
                                          <p:attrName>style.visibility</p:attrName>
                                        </p:attrNameLst>
                                      </p:cBhvr>
                                      <p:to>
                                        <p:strVal val="visible"/>
                                      </p:to>
                                    </p:set>
                                    <p:anim calcmode="lin" valueType="num">
                                      <p:cBhvr additive="base">
                                        <p:cTn id="23" dur="500" fill="hold"/>
                                        <p:tgtEl>
                                          <p:spTgt spid="63491">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3491">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63491">
                                            <p:txEl>
                                              <p:pRg st="4" end="4"/>
                                            </p:txEl>
                                          </p:spTgt>
                                        </p:tgtEl>
                                        <p:attrNameLst>
                                          <p:attrName>style.visibility</p:attrName>
                                        </p:attrNameLst>
                                      </p:cBhvr>
                                      <p:to>
                                        <p:strVal val="visible"/>
                                      </p:to>
                                    </p:set>
                                    <p:anim calcmode="lin" valueType="num">
                                      <p:cBhvr additive="base">
                                        <p:cTn id="27" dur="500" fill="hold"/>
                                        <p:tgtEl>
                                          <p:spTgt spid="63491">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349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E26BAB8A-3E03-46F7-8EDF-EE870210EB56}" type="slidenum">
              <a:rPr lang="en-US" smtClean="0"/>
              <a:pPr>
                <a:defRPr/>
              </a:pPr>
              <a:t>7</a:t>
            </a:fld>
            <a:endParaRPr lang="en-US"/>
          </a:p>
        </p:txBody>
      </p:sp>
      <p:sp>
        <p:nvSpPr>
          <p:cNvPr id="63490" name="Rectangle 2"/>
          <p:cNvSpPr>
            <a:spLocks noGrp="1" noChangeArrowheads="1"/>
          </p:cNvSpPr>
          <p:nvPr>
            <p:ph type="title" idx="4294967295"/>
          </p:nvPr>
        </p:nvSpPr>
        <p:spPr>
          <a:xfrm>
            <a:off x="0" y="152400"/>
            <a:ext cx="8229600" cy="808038"/>
          </a:xfrm>
        </p:spPr>
        <p:txBody>
          <a:bodyPr/>
          <a:lstStyle/>
          <a:p>
            <a:pPr eaLnBrk="1" hangingPunct="1">
              <a:defRPr/>
            </a:pPr>
            <a:r>
              <a:rPr lang="en-US" sz="4000" dirty="0" smtClean="0"/>
              <a:t/>
            </a:r>
            <a:br>
              <a:rPr lang="en-US" sz="4000" dirty="0" smtClean="0"/>
            </a:br>
            <a:r>
              <a:rPr lang="en-US" sz="4000" dirty="0" smtClean="0"/>
              <a:t>Examples from the Literature</a:t>
            </a:r>
          </a:p>
        </p:txBody>
      </p:sp>
      <p:sp>
        <p:nvSpPr>
          <p:cNvPr id="63491" name="Rectangle 3"/>
          <p:cNvSpPr>
            <a:spLocks noGrp="1" noChangeArrowheads="1"/>
          </p:cNvSpPr>
          <p:nvPr>
            <p:ph type="body" idx="4294967295"/>
          </p:nvPr>
        </p:nvSpPr>
        <p:spPr>
          <a:xfrm>
            <a:off x="304800" y="1600200"/>
            <a:ext cx="8534400" cy="4495800"/>
          </a:xfrm>
        </p:spPr>
        <p:txBody>
          <a:bodyPr/>
          <a:lstStyle/>
          <a:p>
            <a:pPr marL="55562" lvl="1" indent="0" eaLnBrk="1" hangingPunct="1">
              <a:lnSpc>
                <a:spcPct val="90000"/>
              </a:lnSpc>
              <a:spcBef>
                <a:spcPts val="1200"/>
              </a:spcBef>
              <a:buNone/>
              <a:tabLst>
                <a:tab pos="457200" algn="l"/>
              </a:tabLst>
              <a:defRPr/>
            </a:pPr>
            <a:r>
              <a:rPr lang="en-US" sz="3600" b="1" dirty="0" smtClean="0">
                <a:solidFill>
                  <a:srgbClr val="FFFF00"/>
                </a:solidFill>
                <a:sym typeface="Wingdings" panose="05000000000000000000" pitchFamily="2" charset="2"/>
              </a:rPr>
              <a:t>   Motivational Interviewing (MI)</a:t>
            </a:r>
          </a:p>
          <a:p>
            <a:pPr marL="55562" lvl="1" indent="0" eaLnBrk="1" hangingPunct="1">
              <a:lnSpc>
                <a:spcPct val="90000"/>
              </a:lnSpc>
              <a:spcBef>
                <a:spcPts val="0"/>
              </a:spcBef>
              <a:buNone/>
              <a:tabLst>
                <a:tab pos="457200" algn="l"/>
              </a:tabLst>
              <a:defRPr/>
            </a:pPr>
            <a:r>
              <a:rPr lang="en-US" b="1" dirty="0" smtClean="0">
                <a:sym typeface="Wingdings" panose="05000000000000000000" pitchFamily="2" charset="2"/>
              </a:rPr>
              <a:t>	</a:t>
            </a:r>
            <a:r>
              <a:rPr lang="en-US" sz="2400" b="1" dirty="0" smtClean="0">
                <a:sym typeface="Wingdings" panose="05000000000000000000" pitchFamily="2" charset="2"/>
              </a:rPr>
              <a:t>(Hodgins, Currie &amp; El-</a:t>
            </a:r>
            <a:r>
              <a:rPr lang="en-US" sz="2400" b="1" dirty="0" err="1" smtClean="0">
                <a:sym typeface="Wingdings" panose="05000000000000000000" pitchFamily="2" charset="2"/>
              </a:rPr>
              <a:t>Guebaly</a:t>
            </a:r>
            <a:r>
              <a:rPr lang="en-US" sz="2400" b="1" dirty="0" smtClean="0">
                <a:sym typeface="Wingdings" panose="05000000000000000000" pitchFamily="2" charset="2"/>
              </a:rPr>
              <a:t>, 2001)</a:t>
            </a:r>
          </a:p>
          <a:p>
            <a:pPr marL="401638" lvl="1" indent="-347663" eaLnBrk="1" hangingPunct="1">
              <a:lnSpc>
                <a:spcPct val="90000"/>
              </a:lnSpc>
              <a:spcBef>
                <a:spcPts val="2400"/>
              </a:spcBef>
              <a:buNone/>
              <a:tabLst>
                <a:tab pos="457200" algn="l"/>
              </a:tabLst>
              <a:defRPr/>
            </a:pPr>
            <a:r>
              <a:rPr lang="en-US" b="1" dirty="0">
                <a:sym typeface="Wingdings" panose="05000000000000000000" pitchFamily="2" charset="2"/>
              </a:rPr>
              <a:t>	</a:t>
            </a:r>
            <a:r>
              <a:rPr lang="en-US" sz="3200" b="1" dirty="0" smtClean="0">
                <a:sym typeface="Wingdings" panose="05000000000000000000" pitchFamily="2" charset="2"/>
              </a:rPr>
              <a:t>Compared effects of </a:t>
            </a:r>
          </a:p>
          <a:p>
            <a:pPr marL="401638" lvl="1" indent="-347663" eaLnBrk="1" hangingPunct="1">
              <a:lnSpc>
                <a:spcPct val="90000"/>
              </a:lnSpc>
              <a:spcBef>
                <a:spcPts val="600"/>
              </a:spcBef>
              <a:buNone/>
              <a:tabLst>
                <a:tab pos="457200" algn="l"/>
              </a:tabLst>
              <a:defRPr/>
            </a:pPr>
            <a:r>
              <a:rPr lang="en-US" sz="3200" b="1" dirty="0">
                <a:sym typeface="Wingdings" panose="05000000000000000000" pitchFamily="2" charset="2"/>
              </a:rPr>
              <a:t>	</a:t>
            </a:r>
            <a:r>
              <a:rPr lang="en-US" sz="3200" b="1" dirty="0" smtClean="0">
                <a:sym typeface="Wingdings" panose="05000000000000000000" pitchFamily="2" charset="2"/>
              </a:rPr>
              <a:t>- self-help workbook alone or </a:t>
            </a:r>
          </a:p>
          <a:p>
            <a:pPr marL="401638" lvl="1" indent="-347663" eaLnBrk="1" hangingPunct="1">
              <a:lnSpc>
                <a:spcPct val="90000"/>
              </a:lnSpc>
              <a:spcBef>
                <a:spcPts val="300"/>
              </a:spcBef>
              <a:buNone/>
              <a:tabLst>
                <a:tab pos="457200" algn="l"/>
              </a:tabLst>
              <a:defRPr/>
            </a:pPr>
            <a:r>
              <a:rPr lang="en-US" sz="3200" b="1" dirty="0">
                <a:sym typeface="Wingdings" panose="05000000000000000000" pitchFamily="2" charset="2"/>
              </a:rPr>
              <a:t>	</a:t>
            </a:r>
            <a:r>
              <a:rPr lang="en-US" sz="3200" b="1" dirty="0" smtClean="0">
                <a:sym typeface="Wingdings" panose="05000000000000000000" pitchFamily="2" charset="2"/>
              </a:rPr>
              <a:t>- combined with a brief phone MI session</a:t>
            </a:r>
          </a:p>
          <a:p>
            <a:pPr marL="912812" lvl="2" indent="-457200" eaLnBrk="1" hangingPunct="1">
              <a:lnSpc>
                <a:spcPct val="90000"/>
              </a:lnSpc>
              <a:spcBef>
                <a:spcPts val="2400"/>
              </a:spcBef>
              <a:buFont typeface="Courier New" panose="02070309020205020404" pitchFamily="49" charset="0"/>
              <a:buChar char="o"/>
              <a:tabLst>
                <a:tab pos="457200" algn="l"/>
              </a:tabLst>
              <a:defRPr/>
            </a:pPr>
            <a:r>
              <a:rPr lang="en-US" sz="3200" b="1" dirty="0" smtClean="0">
                <a:sym typeface="Wingdings" panose="05000000000000000000" pitchFamily="2" charset="2"/>
              </a:rPr>
              <a:t>MI led to greater reduction in gambling</a:t>
            </a:r>
          </a:p>
          <a:p>
            <a:pPr marL="912812" lvl="2" indent="-457200" eaLnBrk="1" hangingPunct="1">
              <a:lnSpc>
                <a:spcPct val="90000"/>
              </a:lnSpc>
              <a:spcBef>
                <a:spcPts val="1200"/>
              </a:spcBef>
              <a:buFont typeface="Courier New" panose="02070309020205020404" pitchFamily="49" charset="0"/>
              <a:buChar char="o"/>
              <a:tabLst>
                <a:tab pos="457200" algn="l"/>
              </a:tabLst>
              <a:defRPr/>
            </a:pPr>
            <a:r>
              <a:rPr lang="en-US" sz="3200" b="1" dirty="0" smtClean="0">
                <a:sym typeface="Wingdings" panose="05000000000000000000" pitchFamily="2" charset="2"/>
              </a:rPr>
              <a:t>Effect dissipated </a:t>
            </a:r>
            <a:r>
              <a:rPr lang="en-US" sz="2800" b="1" dirty="0" smtClean="0">
                <a:sym typeface="Wingdings" panose="05000000000000000000" pitchFamily="2" charset="2"/>
              </a:rPr>
              <a:t>over 12 months</a:t>
            </a:r>
          </a:p>
          <a:p>
            <a:pPr marL="455612" lvl="2" indent="0" eaLnBrk="1" hangingPunct="1">
              <a:lnSpc>
                <a:spcPct val="90000"/>
              </a:lnSpc>
              <a:spcBef>
                <a:spcPts val="600"/>
              </a:spcBef>
              <a:buNone/>
              <a:tabLst>
                <a:tab pos="457200" algn="l"/>
              </a:tabLst>
              <a:defRPr/>
            </a:pPr>
            <a:endParaRPr lang="en-US" sz="2800" b="1" dirty="0" smtClean="0">
              <a:sym typeface="Wingdings" panose="05000000000000000000" pitchFamily="2" charset="2"/>
            </a:endParaRPr>
          </a:p>
          <a:p>
            <a:pPr marL="55562" lvl="1" indent="0" eaLnBrk="1" hangingPunct="1">
              <a:lnSpc>
                <a:spcPct val="90000"/>
              </a:lnSpc>
              <a:spcBef>
                <a:spcPts val="1200"/>
              </a:spcBef>
              <a:buNone/>
              <a:tabLst>
                <a:tab pos="457200" algn="l"/>
              </a:tabLst>
              <a:defRPr/>
            </a:pPr>
            <a:endParaRPr lang="en-US" sz="2400" b="1" dirty="0">
              <a:solidFill>
                <a:srgbClr val="00B0F0"/>
              </a:solidFill>
              <a:sym typeface="Wingdings" panose="05000000000000000000" pitchFamily="2" charset="2"/>
            </a:endParaRPr>
          </a:p>
          <a:p>
            <a:pPr marL="457200" lvl="1" indent="0" eaLnBrk="1" hangingPunct="1">
              <a:lnSpc>
                <a:spcPct val="90000"/>
              </a:lnSpc>
              <a:buNone/>
              <a:defRPr/>
            </a:pPr>
            <a:endParaRPr lang="en-US" b="1" dirty="0">
              <a:solidFill>
                <a:prstClr val="white"/>
              </a:solidFill>
            </a:endParaRPr>
          </a:p>
          <a:p>
            <a:pPr eaLnBrk="1" hangingPunct="1">
              <a:lnSpc>
                <a:spcPct val="90000"/>
              </a:lnSpc>
              <a:defRPr/>
            </a:pPr>
            <a:endParaRPr lang="en-US" b="1" dirty="0" smtClean="0"/>
          </a:p>
        </p:txBody>
      </p:sp>
    </p:spTree>
    <p:extLst>
      <p:ext uri="{BB962C8B-B14F-4D97-AF65-F5344CB8AC3E}">
        <p14:creationId xmlns:p14="http://schemas.microsoft.com/office/powerpoint/2010/main" val="4092921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anim calcmode="lin" valueType="num">
                                      <p:cBhvr additive="base">
                                        <p:cTn id="7" dur="500" fill="hold"/>
                                        <p:tgtEl>
                                          <p:spTgt spid="6349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3491">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3491">
                                            <p:txEl>
                                              <p:pRg st="1" end="1"/>
                                            </p:txEl>
                                          </p:spTgt>
                                        </p:tgtEl>
                                        <p:attrNameLst>
                                          <p:attrName>style.visibility</p:attrName>
                                        </p:attrNameLst>
                                      </p:cBhvr>
                                      <p:to>
                                        <p:strVal val="visible"/>
                                      </p:to>
                                    </p:set>
                                    <p:anim calcmode="lin" valueType="num">
                                      <p:cBhvr additive="base">
                                        <p:cTn id="11" dur="500" fill="hold"/>
                                        <p:tgtEl>
                                          <p:spTgt spid="63491">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349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63491">
                                            <p:txEl>
                                              <p:pRg st="2" end="2"/>
                                            </p:txEl>
                                          </p:spTgt>
                                        </p:tgtEl>
                                        <p:attrNameLst>
                                          <p:attrName>style.visibility</p:attrName>
                                        </p:attrNameLst>
                                      </p:cBhvr>
                                      <p:to>
                                        <p:strVal val="visible"/>
                                      </p:to>
                                    </p:set>
                                    <p:anim calcmode="lin" valueType="num">
                                      <p:cBhvr additive="base">
                                        <p:cTn id="17" dur="500" fill="hold"/>
                                        <p:tgtEl>
                                          <p:spTgt spid="63491">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3491">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63491">
                                            <p:txEl>
                                              <p:pRg st="3" end="3"/>
                                            </p:txEl>
                                          </p:spTgt>
                                        </p:tgtEl>
                                        <p:attrNameLst>
                                          <p:attrName>style.visibility</p:attrName>
                                        </p:attrNameLst>
                                      </p:cBhvr>
                                      <p:to>
                                        <p:strVal val="visible"/>
                                      </p:to>
                                    </p:set>
                                    <p:anim calcmode="lin" valueType="num">
                                      <p:cBhvr additive="base">
                                        <p:cTn id="21" dur="500" fill="hold"/>
                                        <p:tgtEl>
                                          <p:spTgt spid="63491">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3491">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63491">
                                            <p:txEl>
                                              <p:pRg st="4" end="4"/>
                                            </p:txEl>
                                          </p:spTgt>
                                        </p:tgtEl>
                                        <p:attrNameLst>
                                          <p:attrName>style.visibility</p:attrName>
                                        </p:attrNameLst>
                                      </p:cBhvr>
                                      <p:to>
                                        <p:strVal val="visible"/>
                                      </p:to>
                                    </p:set>
                                    <p:anim calcmode="lin" valueType="num">
                                      <p:cBhvr additive="base">
                                        <p:cTn id="25" dur="500" fill="hold"/>
                                        <p:tgtEl>
                                          <p:spTgt spid="63491">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349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3491">
                                            <p:txEl>
                                              <p:pRg st="5" end="5"/>
                                            </p:txEl>
                                          </p:spTgt>
                                        </p:tgtEl>
                                        <p:attrNameLst>
                                          <p:attrName>style.visibility</p:attrName>
                                        </p:attrNameLst>
                                      </p:cBhvr>
                                      <p:to>
                                        <p:strVal val="visible"/>
                                      </p:to>
                                    </p:set>
                                    <p:anim calcmode="lin" valueType="num">
                                      <p:cBhvr additive="base">
                                        <p:cTn id="31" dur="500" fill="hold"/>
                                        <p:tgtEl>
                                          <p:spTgt spid="63491">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3491">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63491">
                                            <p:txEl>
                                              <p:pRg st="6" end="6"/>
                                            </p:txEl>
                                          </p:spTgt>
                                        </p:tgtEl>
                                        <p:attrNameLst>
                                          <p:attrName>style.visibility</p:attrName>
                                        </p:attrNameLst>
                                      </p:cBhvr>
                                      <p:to>
                                        <p:strVal val="visible"/>
                                      </p:to>
                                    </p:set>
                                    <p:anim calcmode="lin" valueType="num">
                                      <p:cBhvr additive="base">
                                        <p:cTn id="35" dur="500" fill="hold"/>
                                        <p:tgtEl>
                                          <p:spTgt spid="63491">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63491">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E26BAB8A-3E03-46F7-8EDF-EE870210EB56}" type="slidenum">
              <a:rPr lang="en-US" smtClean="0"/>
              <a:pPr>
                <a:defRPr/>
              </a:pPr>
              <a:t>8</a:t>
            </a:fld>
            <a:endParaRPr lang="en-US"/>
          </a:p>
        </p:txBody>
      </p:sp>
      <p:sp>
        <p:nvSpPr>
          <p:cNvPr id="63490" name="Rectangle 2"/>
          <p:cNvSpPr>
            <a:spLocks noGrp="1" noChangeArrowheads="1"/>
          </p:cNvSpPr>
          <p:nvPr>
            <p:ph type="title" idx="4294967295"/>
          </p:nvPr>
        </p:nvSpPr>
        <p:spPr>
          <a:xfrm>
            <a:off x="14868" y="304800"/>
            <a:ext cx="8229600" cy="808038"/>
          </a:xfrm>
        </p:spPr>
        <p:txBody>
          <a:bodyPr/>
          <a:lstStyle/>
          <a:p>
            <a:pPr eaLnBrk="1" hangingPunct="1">
              <a:lnSpc>
                <a:spcPct val="80000"/>
              </a:lnSpc>
              <a:defRPr/>
            </a:pPr>
            <a:r>
              <a:rPr lang="en-US" sz="4000" dirty="0" smtClean="0"/>
              <a:t/>
            </a:r>
            <a:br>
              <a:rPr lang="en-US" sz="4000" dirty="0" smtClean="0"/>
            </a:br>
            <a:r>
              <a:rPr lang="en-US" sz="4000" dirty="0" smtClean="0"/>
              <a:t>Summary </a:t>
            </a:r>
            <a:br>
              <a:rPr lang="en-US" sz="4000" dirty="0" smtClean="0"/>
            </a:br>
            <a:r>
              <a:rPr lang="en-US" sz="4000" dirty="0" smtClean="0"/>
              <a:t>of Current Treatment Status</a:t>
            </a:r>
          </a:p>
        </p:txBody>
      </p:sp>
      <p:sp>
        <p:nvSpPr>
          <p:cNvPr id="63491" name="Rectangle 3"/>
          <p:cNvSpPr>
            <a:spLocks noGrp="1" noChangeArrowheads="1"/>
          </p:cNvSpPr>
          <p:nvPr>
            <p:ph type="body" idx="4294967295"/>
          </p:nvPr>
        </p:nvSpPr>
        <p:spPr>
          <a:xfrm>
            <a:off x="14868" y="1981200"/>
            <a:ext cx="8229600" cy="4495800"/>
          </a:xfrm>
        </p:spPr>
        <p:txBody>
          <a:bodyPr/>
          <a:lstStyle/>
          <a:p>
            <a:pPr marL="803275" lvl="1" indent="-346075" eaLnBrk="1" hangingPunct="1">
              <a:lnSpc>
                <a:spcPct val="90000"/>
              </a:lnSpc>
              <a:buFont typeface="Courier New" panose="02070309020205020404" pitchFamily="49" charset="0"/>
              <a:buChar char="o"/>
              <a:defRPr/>
            </a:pPr>
            <a:r>
              <a:rPr lang="en-US" sz="3200" b="1" dirty="0" smtClean="0">
                <a:solidFill>
                  <a:srgbClr val="FFFF00"/>
                </a:solidFill>
              </a:rPr>
              <a:t>CBT and MI are effective treatments </a:t>
            </a:r>
            <a:r>
              <a:rPr lang="en-US" sz="3200" b="1" dirty="0" smtClean="0"/>
              <a:t>for gambling problems </a:t>
            </a:r>
          </a:p>
          <a:p>
            <a:pPr marL="803275" lvl="1" indent="-346075" eaLnBrk="1" hangingPunct="1">
              <a:lnSpc>
                <a:spcPct val="90000"/>
              </a:lnSpc>
              <a:spcBef>
                <a:spcPts val="2400"/>
              </a:spcBef>
              <a:buFont typeface="Courier New" panose="02070309020205020404" pitchFamily="49" charset="0"/>
              <a:buChar char="o"/>
              <a:defRPr/>
            </a:pPr>
            <a:r>
              <a:rPr lang="en-US" sz="3200" b="1" dirty="0" smtClean="0"/>
              <a:t>However, </a:t>
            </a:r>
            <a:r>
              <a:rPr lang="en-US" sz="3200" b="1" dirty="0" smtClean="0">
                <a:solidFill>
                  <a:srgbClr val="FFFF00"/>
                </a:solidFill>
              </a:rPr>
              <a:t>gamblers are ambivalent</a:t>
            </a:r>
            <a:r>
              <a:rPr lang="en-US" sz="3200" b="1" dirty="0" smtClean="0"/>
              <a:t> about treatment and tend to </a:t>
            </a:r>
            <a:r>
              <a:rPr lang="en-US" sz="3200" b="1" dirty="0" smtClean="0">
                <a:solidFill>
                  <a:srgbClr val="FFFF00"/>
                </a:solidFill>
              </a:rPr>
              <a:t>drop out</a:t>
            </a:r>
          </a:p>
          <a:p>
            <a:pPr marL="803275" lvl="1" indent="-346075" eaLnBrk="1" hangingPunct="1">
              <a:lnSpc>
                <a:spcPct val="90000"/>
              </a:lnSpc>
              <a:spcBef>
                <a:spcPts val="2400"/>
              </a:spcBef>
              <a:buFont typeface="Courier New" panose="02070309020205020404" pitchFamily="49" charset="0"/>
              <a:buChar char="o"/>
              <a:defRPr/>
            </a:pPr>
            <a:r>
              <a:rPr lang="en-US" sz="3200" b="1" dirty="0" smtClean="0"/>
              <a:t>Need to develop treatments to </a:t>
            </a:r>
            <a:r>
              <a:rPr lang="en-US" sz="3200" b="1" dirty="0" smtClean="0">
                <a:solidFill>
                  <a:srgbClr val="FFFF00"/>
                </a:solidFill>
              </a:rPr>
              <a:t>engage</a:t>
            </a:r>
            <a:r>
              <a:rPr lang="en-US" sz="3200" b="1" dirty="0" smtClean="0"/>
              <a:t> </a:t>
            </a:r>
            <a:r>
              <a:rPr lang="en-US" sz="3200" b="1" dirty="0" smtClean="0">
                <a:solidFill>
                  <a:srgbClr val="FFFF00"/>
                </a:solidFill>
              </a:rPr>
              <a:t>and retain patients </a:t>
            </a:r>
            <a:r>
              <a:rPr lang="en-US" sz="3200" b="1" dirty="0" smtClean="0"/>
              <a:t>in treatment </a:t>
            </a:r>
            <a:endParaRPr lang="en-US" b="1" dirty="0"/>
          </a:p>
        </p:txBody>
      </p:sp>
    </p:spTree>
    <p:extLst>
      <p:ext uri="{BB962C8B-B14F-4D97-AF65-F5344CB8AC3E}">
        <p14:creationId xmlns:p14="http://schemas.microsoft.com/office/powerpoint/2010/main" val="1209749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anim calcmode="lin" valueType="num">
                                      <p:cBhvr additive="base">
                                        <p:cTn id="7" dur="500" fill="hold"/>
                                        <p:tgtEl>
                                          <p:spTgt spid="6349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34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3491">
                                            <p:txEl>
                                              <p:pRg st="1" end="1"/>
                                            </p:txEl>
                                          </p:spTgt>
                                        </p:tgtEl>
                                        <p:attrNameLst>
                                          <p:attrName>style.visibility</p:attrName>
                                        </p:attrNameLst>
                                      </p:cBhvr>
                                      <p:to>
                                        <p:strVal val="visible"/>
                                      </p:to>
                                    </p:set>
                                    <p:anim calcmode="lin" valueType="num">
                                      <p:cBhvr additive="base">
                                        <p:cTn id="13" dur="500" fill="hold"/>
                                        <p:tgtEl>
                                          <p:spTgt spid="6349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349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3491">
                                            <p:txEl>
                                              <p:pRg st="2" end="2"/>
                                            </p:txEl>
                                          </p:spTgt>
                                        </p:tgtEl>
                                        <p:attrNameLst>
                                          <p:attrName>style.visibility</p:attrName>
                                        </p:attrNameLst>
                                      </p:cBhvr>
                                      <p:to>
                                        <p:strVal val="visible"/>
                                      </p:to>
                                    </p:set>
                                    <p:anim calcmode="lin" valueType="num">
                                      <p:cBhvr additive="base">
                                        <p:cTn id="19" dur="500" fill="hold"/>
                                        <p:tgtEl>
                                          <p:spTgt spid="6349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349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pPr eaLnBrk="1" hangingPunct="1">
              <a:lnSpc>
                <a:spcPct val="80000"/>
              </a:lnSpc>
              <a:defRPr/>
            </a:pPr>
            <a:r>
              <a:rPr lang="en-US" sz="4000" dirty="0" smtClean="0">
                <a:solidFill>
                  <a:srgbClr val="FFFF00"/>
                </a:solidFill>
              </a:rPr>
              <a:t>Cognitive-Motivational Behavior Therapy (CMBT)</a:t>
            </a:r>
          </a:p>
        </p:txBody>
      </p:sp>
      <p:sp>
        <p:nvSpPr>
          <p:cNvPr id="91139" name="Rectangle 3"/>
          <p:cNvSpPr>
            <a:spLocks noGrp="1" noChangeArrowheads="1"/>
          </p:cNvSpPr>
          <p:nvPr>
            <p:ph idx="1"/>
          </p:nvPr>
        </p:nvSpPr>
        <p:spPr>
          <a:xfrm>
            <a:off x="457200" y="1828800"/>
            <a:ext cx="8686800" cy="4267200"/>
          </a:xfrm>
        </p:spPr>
        <p:txBody>
          <a:bodyPr/>
          <a:lstStyle/>
          <a:p>
            <a:pPr eaLnBrk="1" hangingPunct="1">
              <a:lnSpc>
                <a:spcPct val="90000"/>
              </a:lnSpc>
              <a:defRPr/>
            </a:pPr>
            <a:r>
              <a:rPr lang="en-US" sz="3600" b="1" dirty="0" smtClean="0"/>
              <a:t>Empirically developed and researched psychotherapy (NIMH funded)</a:t>
            </a:r>
          </a:p>
          <a:p>
            <a:pPr eaLnBrk="1" hangingPunct="1">
              <a:spcBef>
                <a:spcPts val="1800"/>
              </a:spcBef>
              <a:defRPr/>
            </a:pPr>
            <a:r>
              <a:rPr lang="en-US" sz="3600" b="1" dirty="0" smtClean="0"/>
              <a:t>CMBT </a:t>
            </a:r>
            <a:r>
              <a:rPr lang="en-US" sz="3600" b="1" dirty="0" smtClean="0">
                <a:solidFill>
                  <a:srgbClr val="FFFF00"/>
                </a:solidFill>
              </a:rPr>
              <a:t>integrates</a:t>
            </a:r>
            <a:r>
              <a:rPr lang="en-US" sz="3600" b="1" dirty="0" smtClean="0"/>
              <a:t> components  of: </a:t>
            </a:r>
          </a:p>
          <a:p>
            <a:pPr marL="858838" lvl="1" indent="-401638" eaLnBrk="1" hangingPunct="1">
              <a:spcBef>
                <a:spcPts val="300"/>
              </a:spcBef>
              <a:buFont typeface="Courier New" pitchFamily="49" charset="0"/>
              <a:buChar char="o"/>
              <a:defRPr/>
            </a:pPr>
            <a:r>
              <a:rPr lang="en-US" sz="3200" b="1" dirty="0" smtClean="0"/>
              <a:t>Motivational Interviewing (MI) </a:t>
            </a:r>
          </a:p>
          <a:p>
            <a:pPr marL="858838" lvl="1" indent="-401638" eaLnBrk="1" hangingPunct="1">
              <a:spcBef>
                <a:spcPts val="0"/>
              </a:spcBef>
              <a:buFont typeface="Courier New" pitchFamily="49" charset="0"/>
              <a:buChar char="o"/>
              <a:defRPr/>
            </a:pPr>
            <a:r>
              <a:rPr lang="en-US" sz="3200" b="1" dirty="0" smtClean="0"/>
              <a:t>Cognitive Behavioral Therapy (CBT)</a:t>
            </a:r>
          </a:p>
          <a:p>
            <a:pPr marL="858838" lvl="1" indent="-401638" eaLnBrk="1" hangingPunct="1">
              <a:spcBef>
                <a:spcPts val="0"/>
              </a:spcBef>
              <a:buFont typeface="Courier New" pitchFamily="49" charset="0"/>
              <a:buChar char="o"/>
              <a:defRPr/>
            </a:pPr>
            <a:r>
              <a:rPr lang="en-US" sz="3200" b="1" dirty="0" smtClean="0"/>
              <a:t>Behavior Therapy &amp; Skills Training</a:t>
            </a:r>
          </a:p>
          <a:p>
            <a:pPr marL="858838" lvl="1" indent="-401638" eaLnBrk="1" hangingPunct="1">
              <a:spcBef>
                <a:spcPts val="0"/>
              </a:spcBef>
              <a:buFont typeface="Courier New" pitchFamily="49" charset="0"/>
              <a:buChar char="o"/>
              <a:defRPr/>
            </a:pPr>
            <a:r>
              <a:rPr lang="en-US" sz="3200" b="1" dirty="0" smtClean="0"/>
              <a:t>Relapse Prevention</a:t>
            </a:r>
          </a:p>
        </p:txBody>
      </p:sp>
      <p:sp>
        <p:nvSpPr>
          <p:cNvPr id="2" name="Slide Number Placeholder 1"/>
          <p:cNvSpPr>
            <a:spLocks noGrp="1"/>
          </p:cNvSpPr>
          <p:nvPr>
            <p:ph type="sldNum" sz="quarter" idx="12"/>
          </p:nvPr>
        </p:nvSpPr>
        <p:spPr/>
        <p:txBody>
          <a:bodyPr/>
          <a:lstStyle/>
          <a:p>
            <a:pPr>
              <a:defRPr/>
            </a:pPr>
            <a:fld id="{3E9C7943-02D1-406F-A579-0426210B7EF0}" type="slidenum">
              <a:rPr lang="en-US" smtClean="0"/>
              <a:pPr>
                <a:defRPr/>
              </a:pPr>
              <a:t>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1139">
                                            <p:txEl>
                                              <p:pRg st="0" end="0"/>
                                            </p:txEl>
                                          </p:spTgt>
                                        </p:tgtEl>
                                        <p:attrNameLst>
                                          <p:attrName>style.visibility</p:attrName>
                                        </p:attrNameLst>
                                      </p:cBhvr>
                                      <p:to>
                                        <p:strVal val="visible"/>
                                      </p:to>
                                    </p:set>
                                    <p:anim calcmode="lin" valueType="num">
                                      <p:cBhvr additive="base">
                                        <p:cTn id="7" dur="500" fill="hold"/>
                                        <p:tgtEl>
                                          <p:spTgt spid="911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11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1139">
                                            <p:txEl>
                                              <p:pRg st="1" end="1"/>
                                            </p:txEl>
                                          </p:spTgt>
                                        </p:tgtEl>
                                        <p:attrNameLst>
                                          <p:attrName>style.visibility</p:attrName>
                                        </p:attrNameLst>
                                      </p:cBhvr>
                                      <p:to>
                                        <p:strVal val="visible"/>
                                      </p:to>
                                    </p:set>
                                    <p:anim calcmode="lin" valueType="num">
                                      <p:cBhvr additive="base">
                                        <p:cTn id="13" dur="500" fill="hold"/>
                                        <p:tgtEl>
                                          <p:spTgt spid="9113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1139">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91139">
                                            <p:txEl>
                                              <p:pRg st="2" end="2"/>
                                            </p:txEl>
                                          </p:spTgt>
                                        </p:tgtEl>
                                        <p:attrNameLst>
                                          <p:attrName>style.visibility</p:attrName>
                                        </p:attrNameLst>
                                      </p:cBhvr>
                                      <p:to>
                                        <p:strVal val="visible"/>
                                      </p:to>
                                    </p:set>
                                    <p:anim calcmode="lin" valueType="num">
                                      <p:cBhvr additive="base">
                                        <p:cTn id="17" dur="500" fill="hold"/>
                                        <p:tgtEl>
                                          <p:spTgt spid="91139">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9113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91139">
                                            <p:txEl>
                                              <p:pRg st="3" end="3"/>
                                            </p:txEl>
                                          </p:spTgt>
                                        </p:tgtEl>
                                        <p:attrNameLst>
                                          <p:attrName>style.visibility</p:attrName>
                                        </p:attrNameLst>
                                      </p:cBhvr>
                                      <p:to>
                                        <p:strVal val="visible"/>
                                      </p:to>
                                    </p:set>
                                    <p:anim calcmode="lin" valueType="num">
                                      <p:cBhvr additive="base">
                                        <p:cTn id="23" dur="500" fill="hold"/>
                                        <p:tgtEl>
                                          <p:spTgt spid="91139">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9113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91139">
                                            <p:txEl>
                                              <p:pRg st="4" end="4"/>
                                            </p:txEl>
                                          </p:spTgt>
                                        </p:tgtEl>
                                        <p:attrNameLst>
                                          <p:attrName>style.visibility</p:attrName>
                                        </p:attrNameLst>
                                      </p:cBhvr>
                                      <p:to>
                                        <p:strVal val="visible"/>
                                      </p:to>
                                    </p:set>
                                    <p:anim calcmode="lin" valueType="num">
                                      <p:cBhvr additive="base">
                                        <p:cTn id="29" dur="500" fill="hold"/>
                                        <p:tgtEl>
                                          <p:spTgt spid="91139">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9113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91139">
                                            <p:txEl>
                                              <p:pRg st="5" end="5"/>
                                            </p:txEl>
                                          </p:spTgt>
                                        </p:tgtEl>
                                        <p:attrNameLst>
                                          <p:attrName>style.visibility</p:attrName>
                                        </p:attrNameLst>
                                      </p:cBhvr>
                                      <p:to>
                                        <p:strVal val="visible"/>
                                      </p:to>
                                    </p:set>
                                    <p:anim calcmode="lin" valueType="num">
                                      <p:cBhvr additive="base">
                                        <p:cTn id="35" dur="500" fill="hold"/>
                                        <p:tgtEl>
                                          <p:spTgt spid="91139">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9113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amwork">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Teamwork">
      <a:majorFont>
        <a:latin typeface="Garamond"/>
        <a:ea typeface=""/>
        <a:cs typeface="Arial"/>
      </a:majorFont>
      <a:minorFont>
        <a:latin typeface="Garamond"/>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amwork 1">
        <a:dk1>
          <a:srgbClr val="000078"/>
        </a:dk1>
        <a:lt1>
          <a:srgbClr val="FFFFFF"/>
        </a:lt1>
        <a:dk2>
          <a:srgbClr val="000066"/>
        </a:dk2>
        <a:lt2>
          <a:srgbClr val="CCECFF"/>
        </a:lt2>
        <a:accent1>
          <a:srgbClr val="0099CC"/>
        </a:accent1>
        <a:accent2>
          <a:srgbClr val="008080"/>
        </a:accent2>
        <a:accent3>
          <a:srgbClr val="AAAAB8"/>
        </a:accent3>
        <a:accent4>
          <a:srgbClr val="DADADA"/>
        </a:accent4>
        <a:accent5>
          <a:srgbClr val="AACAE2"/>
        </a:accent5>
        <a:accent6>
          <a:srgbClr val="007373"/>
        </a:accent6>
        <a:hlink>
          <a:srgbClr val="00FFCC"/>
        </a:hlink>
        <a:folHlink>
          <a:srgbClr val="6699FF"/>
        </a:folHlink>
      </a:clrScheme>
      <a:clrMap bg1="dk2" tx1="lt1" bg2="dk1" tx2="lt2" accent1="accent1" accent2="accent2" accent3="accent3" accent4="accent4" accent5="accent5" accent6="accent6" hlink="hlink" folHlink="folHlink"/>
    </a:extraClrScheme>
    <a:extraClrScheme>
      <a:clrScheme name="Teamwork 2">
        <a:dk1>
          <a:srgbClr val="0000A6"/>
        </a:dk1>
        <a:lt1>
          <a:srgbClr val="FFFFFF"/>
        </a:lt1>
        <a:dk2>
          <a:srgbClr val="000099"/>
        </a:dk2>
        <a:lt2>
          <a:srgbClr val="CCFFFF"/>
        </a:lt2>
        <a:accent1>
          <a:srgbClr val="00CCFF"/>
        </a:accent1>
        <a:accent2>
          <a:srgbClr val="FFE701"/>
        </a:accent2>
        <a:accent3>
          <a:srgbClr val="AAAACA"/>
        </a:accent3>
        <a:accent4>
          <a:srgbClr val="DADADA"/>
        </a:accent4>
        <a:accent5>
          <a:srgbClr val="AAE2FF"/>
        </a:accent5>
        <a:accent6>
          <a:srgbClr val="E7D101"/>
        </a:accent6>
        <a:hlink>
          <a:srgbClr val="FFCC66"/>
        </a:hlink>
        <a:folHlink>
          <a:srgbClr val="00CA00"/>
        </a:folHlink>
      </a:clrScheme>
      <a:clrMap bg1="dk2" tx1="lt1" bg2="dk1" tx2="lt2" accent1="accent1" accent2="accent2" accent3="accent3" accent4="accent4" accent5="accent5" accent6="accent6" hlink="hlink" folHlink="folHlink"/>
    </a:extraClrScheme>
    <a:extraClrScheme>
      <a:clrScheme name="Teamwork 3">
        <a:dk1>
          <a:srgbClr val="000000"/>
        </a:dk1>
        <a:lt1>
          <a:srgbClr val="E0EBF6"/>
        </a:lt1>
        <a:dk2>
          <a:srgbClr val="77A4AF"/>
        </a:dk2>
        <a:lt2>
          <a:srgbClr val="F3F7FB"/>
        </a:lt2>
        <a:accent1>
          <a:srgbClr val="B9C4D7"/>
        </a:accent1>
        <a:accent2>
          <a:srgbClr val="B1A1C5"/>
        </a:accent2>
        <a:accent3>
          <a:srgbClr val="EDF3FA"/>
        </a:accent3>
        <a:accent4>
          <a:srgbClr val="000000"/>
        </a:accent4>
        <a:accent5>
          <a:srgbClr val="D9DEE8"/>
        </a:accent5>
        <a:accent6>
          <a:srgbClr val="A091B2"/>
        </a:accent6>
        <a:hlink>
          <a:srgbClr val="3F2FB5"/>
        </a:hlink>
        <a:folHlink>
          <a:srgbClr val="318944"/>
        </a:folHlink>
      </a:clrScheme>
      <a:clrMap bg1="lt1" tx1="dk1" bg2="lt2" tx2="dk2" accent1="accent1" accent2="accent2" accent3="accent3" accent4="accent4" accent5="accent5" accent6="accent6" hlink="hlink" folHlink="folHlink"/>
    </a:extraClrScheme>
    <a:extraClrScheme>
      <a:clrScheme name="Teamwork 4">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00FF99"/>
        </a:hlink>
        <a:folHlink>
          <a:srgbClr val="CCFF66"/>
        </a:folHlink>
      </a:clrScheme>
      <a:clrMap bg1="dk2" tx1="lt1" bg2="dk1" tx2="lt2" accent1="accent1" accent2="accent2" accent3="accent3" accent4="accent4" accent5="accent5" accent6="accent6" hlink="hlink" folHlink="folHlink"/>
    </a:extraClrScheme>
    <a:extraClrScheme>
      <a:clrScheme name="Teamwork 5">
        <a:dk1>
          <a:srgbClr val="8ABA8D"/>
        </a:dk1>
        <a:lt1>
          <a:srgbClr val="FFFFFF"/>
        </a:lt1>
        <a:dk2>
          <a:srgbClr val="6FB56D"/>
        </a:dk2>
        <a:lt2>
          <a:srgbClr val="DCF1F4"/>
        </a:lt2>
        <a:accent1>
          <a:srgbClr val="2E7E2E"/>
        </a:accent1>
        <a:accent2>
          <a:srgbClr val="25735D"/>
        </a:accent2>
        <a:accent3>
          <a:srgbClr val="BBD7BA"/>
        </a:accent3>
        <a:accent4>
          <a:srgbClr val="DADADA"/>
        </a:accent4>
        <a:accent5>
          <a:srgbClr val="ADC0AD"/>
        </a:accent5>
        <a:accent6>
          <a:srgbClr val="206853"/>
        </a:accent6>
        <a:hlink>
          <a:srgbClr val="FFFF00"/>
        </a:hlink>
        <a:folHlink>
          <a:srgbClr val="FFF4BF"/>
        </a:folHlink>
      </a:clrScheme>
      <a:clrMap bg1="dk2" tx1="lt1" bg2="dk1" tx2="lt2" accent1="accent1" accent2="accent2" accent3="accent3" accent4="accent4" accent5="accent5" accent6="accent6" hlink="hlink" folHlink="folHlink"/>
    </a:extraClrScheme>
    <a:extraClrScheme>
      <a:clrScheme name="Teamwork 6">
        <a:dk1>
          <a:srgbClr val="005400"/>
        </a:dk1>
        <a:lt1>
          <a:srgbClr val="FFFFFF"/>
        </a:lt1>
        <a:dk2>
          <a:srgbClr val="004800"/>
        </a:dk2>
        <a:lt2>
          <a:srgbClr val="D6D8C0"/>
        </a:lt2>
        <a:accent1>
          <a:srgbClr val="339933"/>
        </a:accent1>
        <a:accent2>
          <a:srgbClr val="7D8C70"/>
        </a:accent2>
        <a:accent3>
          <a:srgbClr val="AAB1AA"/>
        </a:accent3>
        <a:accent4>
          <a:srgbClr val="DADADA"/>
        </a:accent4>
        <a:accent5>
          <a:srgbClr val="ADCAAD"/>
        </a:accent5>
        <a:accent6>
          <a:srgbClr val="717E65"/>
        </a:accent6>
        <a:hlink>
          <a:srgbClr val="CCCC00"/>
        </a:hlink>
        <a:folHlink>
          <a:srgbClr val="85B3B1"/>
        </a:folHlink>
      </a:clrScheme>
      <a:clrMap bg1="dk2" tx1="lt1" bg2="dk1" tx2="lt2" accent1="accent1" accent2="accent2" accent3="accent3" accent4="accent4" accent5="accent5" accent6="accent6" hlink="hlink" folHlink="folHlink"/>
    </a:extraClrScheme>
    <a:extraClrScheme>
      <a:clrScheme name="Teamwork 7">
        <a:dk1>
          <a:srgbClr val="000000"/>
        </a:dk1>
        <a:lt1>
          <a:srgbClr val="F5F0BD"/>
        </a:lt1>
        <a:dk2>
          <a:srgbClr val="BD9D69"/>
        </a:dk2>
        <a:lt2>
          <a:srgbClr val="FFFFCC"/>
        </a:lt2>
        <a:accent1>
          <a:srgbClr val="CDBB77"/>
        </a:accent1>
        <a:accent2>
          <a:srgbClr val="F8EBD0"/>
        </a:accent2>
        <a:accent3>
          <a:srgbClr val="F9F6DB"/>
        </a:accent3>
        <a:accent4>
          <a:srgbClr val="000000"/>
        </a:accent4>
        <a:accent5>
          <a:srgbClr val="E3DABD"/>
        </a:accent5>
        <a:accent6>
          <a:srgbClr val="E1D5BC"/>
        </a:accent6>
        <a:hlink>
          <a:srgbClr val="FF9900"/>
        </a:hlink>
        <a:folHlink>
          <a:srgbClr val="C64B00"/>
        </a:folHlink>
      </a:clrScheme>
      <a:clrMap bg1="lt1" tx1="dk1" bg2="lt2" tx2="dk2" accent1="accent1" accent2="accent2" accent3="accent3" accent4="accent4" accent5="accent5" accent6="accent6" hlink="hlink" folHlink="folHlink"/>
    </a:extraClrScheme>
    <a:extraClrScheme>
      <a:clrScheme name="Teamwork 8">
        <a:dk1>
          <a:srgbClr val="000000"/>
        </a:dk1>
        <a:lt1>
          <a:srgbClr val="E2DDD4"/>
        </a:lt1>
        <a:dk2>
          <a:srgbClr val="000000"/>
        </a:dk2>
        <a:lt2>
          <a:srgbClr val="EFEBE3"/>
        </a:lt2>
        <a:accent1>
          <a:srgbClr val="F2F2F2"/>
        </a:accent1>
        <a:accent2>
          <a:srgbClr val="C4AD74"/>
        </a:accent2>
        <a:accent3>
          <a:srgbClr val="EEEBE6"/>
        </a:accent3>
        <a:accent4>
          <a:srgbClr val="000000"/>
        </a:accent4>
        <a:accent5>
          <a:srgbClr val="F7F7F7"/>
        </a:accent5>
        <a:accent6>
          <a:srgbClr val="B19C68"/>
        </a:accent6>
        <a:hlink>
          <a:srgbClr val="A46032"/>
        </a:hlink>
        <a:folHlink>
          <a:srgbClr val="8F8E73"/>
        </a:folHlink>
      </a:clrScheme>
      <a:clrMap bg1="lt1" tx1="dk1" bg2="lt2" tx2="dk2" accent1="accent1" accent2="accent2" accent3="accent3" accent4="accent4" accent5="accent5" accent6="accent6" hlink="hlink" folHlink="folHlink"/>
    </a:extraClrScheme>
    <a:extraClrScheme>
      <a:clrScheme name="Teamwork 9">
        <a:dk1>
          <a:srgbClr val="8A0000"/>
        </a:dk1>
        <a:lt1>
          <a:srgbClr val="FFFFFF"/>
        </a:lt1>
        <a:dk2>
          <a:srgbClr val="800000"/>
        </a:dk2>
        <a:lt2>
          <a:srgbClr val="FFFFCC"/>
        </a:lt2>
        <a:accent1>
          <a:srgbClr val="FF5831"/>
        </a:accent1>
        <a:accent2>
          <a:srgbClr val="C5543D"/>
        </a:accent2>
        <a:accent3>
          <a:srgbClr val="C0AAAA"/>
        </a:accent3>
        <a:accent4>
          <a:srgbClr val="DADADA"/>
        </a:accent4>
        <a:accent5>
          <a:srgbClr val="FFB4AD"/>
        </a:accent5>
        <a:accent6>
          <a:srgbClr val="B24B36"/>
        </a:accent6>
        <a:hlink>
          <a:srgbClr val="FFFFCC"/>
        </a:hlink>
        <a:folHlink>
          <a:srgbClr val="FF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13159</TotalTime>
  <Words>1514</Words>
  <Application>Microsoft Office PowerPoint</Application>
  <PresentationFormat>On-screen Show (4:3)</PresentationFormat>
  <Paragraphs>385</Paragraphs>
  <Slides>33</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Arial</vt:lpstr>
      <vt:lpstr>Courier New</vt:lpstr>
      <vt:lpstr>Garamond</vt:lpstr>
      <vt:lpstr>Wingdings</vt:lpstr>
      <vt:lpstr>Teamwork</vt:lpstr>
      <vt:lpstr>The Efficacy of  Cognitive Motivational Behavior Therapy  for Gambling Disorder </vt:lpstr>
      <vt:lpstr> Status of Treatment for Gambling</vt:lpstr>
      <vt:lpstr>    Research Findings</vt:lpstr>
      <vt:lpstr> Research Findings</vt:lpstr>
      <vt:lpstr> Examples from the Literature</vt:lpstr>
      <vt:lpstr> Examples from the Literature</vt:lpstr>
      <vt:lpstr> Examples from the Literature</vt:lpstr>
      <vt:lpstr> Summary  of Current Treatment Status</vt:lpstr>
      <vt:lpstr>Cognitive-Motivational Behavior Therapy (CMBT)</vt:lpstr>
      <vt:lpstr>Aims of CMBT</vt:lpstr>
      <vt:lpstr>MI Treatment Component</vt:lpstr>
      <vt:lpstr>Increasing Motivation Through Assessment-Based Feedback</vt:lpstr>
      <vt:lpstr>Decreasing Ambivalence via Decisional Balance</vt:lpstr>
      <vt:lpstr>Increasing Motivation through Value/Behavior Discrepancies</vt:lpstr>
      <vt:lpstr>Treatment Goal Setting</vt:lpstr>
      <vt:lpstr>   CBT Model </vt:lpstr>
      <vt:lpstr>Cognitive Interventions</vt:lpstr>
      <vt:lpstr>Behavioral Elements of CBT</vt:lpstr>
      <vt:lpstr>Research on CMBT Efficacy </vt:lpstr>
      <vt:lpstr> </vt:lpstr>
      <vt:lpstr>South Oaks Gambling Screen </vt:lpstr>
      <vt:lpstr>DSM IV Criteria</vt:lpstr>
      <vt:lpstr>Research on CMBT Efficacy (RCT) </vt:lpstr>
      <vt:lpstr> </vt:lpstr>
      <vt:lpstr>Percent Reduction in  $$ Lost Gambling and Days Gambled</vt:lpstr>
      <vt:lpstr> </vt:lpstr>
      <vt:lpstr> Effectiveness Trial (RCT)  CMBT vs. CBT </vt:lpstr>
      <vt:lpstr> </vt:lpstr>
      <vt:lpstr> </vt:lpstr>
      <vt:lpstr>Survival Analysis of # of Sessions Completed</vt:lpstr>
      <vt:lpstr> </vt:lpstr>
      <vt:lpstr> </vt:lpstr>
      <vt:lpstr>Thank you for your attention.</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Brief Introduction to Cognitive Motivational-Behavior Therapy</dc:title>
  <dc:creator>James</dc:creator>
  <cp:lastModifiedBy>EW</cp:lastModifiedBy>
  <cp:revision>316</cp:revision>
  <cp:lastPrinted>2017-11-15T14:14:29Z</cp:lastPrinted>
  <dcterms:created xsi:type="dcterms:W3CDTF">2013-09-12T18:01:21Z</dcterms:created>
  <dcterms:modified xsi:type="dcterms:W3CDTF">2017-11-15T14:44:07Z</dcterms:modified>
</cp:coreProperties>
</file>