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3" r:id="rId1"/>
  </p:sldMasterIdLst>
  <p:notesMasterIdLst>
    <p:notesMasterId r:id="rId26"/>
  </p:notesMasterIdLst>
  <p:handoutMasterIdLst>
    <p:handoutMasterId r:id="rId27"/>
  </p:handoutMasterIdLst>
  <p:sldIdLst>
    <p:sldId id="273" r:id="rId2"/>
    <p:sldId id="269" r:id="rId3"/>
    <p:sldId id="275" r:id="rId4"/>
    <p:sldId id="276" r:id="rId5"/>
    <p:sldId id="277" r:id="rId6"/>
    <p:sldId id="283" r:id="rId7"/>
    <p:sldId id="289" r:id="rId8"/>
    <p:sldId id="284" r:id="rId9"/>
    <p:sldId id="279" r:id="rId10"/>
    <p:sldId id="282" r:id="rId11"/>
    <p:sldId id="295" r:id="rId12"/>
    <p:sldId id="296" r:id="rId13"/>
    <p:sldId id="297" r:id="rId14"/>
    <p:sldId id="285" r:id="rId15"/>
    <p:sldId id="286" r:id="rId16"/>
    <p:sldId id="287" r:id="rId17"/>
    <p:sldId id="293" r:id="rId18"/>
    <p:sldId id="298" r:id="rId19"/>
    <p:sldId id="292" r:id="rId20"/>
    <p:sldId id="288" r:id="rId21"/>
    <p:sldId id="261" r:id="rId22"/>
    <p:sldId id="290" r:id="rId23"/>
    <p:sldId id="266" r:id="rId24"/>
    <p:sldId id="274" r:id="rId2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01AC5-8765-D344-B360-B80B0BBE265C}" type="datetimeFigureOut">
              <a:rPr lang="en-US" smtClean="0"/>
              <a:t>11/8/17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F14C50-FDB3-FE47-B59E-7BB2C7ABC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085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36BAB-7851-8C4C-B9E8-F3E3C23A702D}" type="datetimeFigureOut">
              <a:rPr lang="en-US" smtClean="0"/>
              <a:t>11/8/17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6D979-A97B-EA4C-B7C4-DD20E33690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303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6D979-A97B-EA4C-B7C4-DD20E33690E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237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6D979-A97B-EA4C-B7C4-DD20E33690E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539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Lies </a:t>
            </a:r>
            <a:r>
              <a:rPr lang="mr-IN" dirty="0" smtClean="0"/>
              <a:t>–</a:t>
            </a:r>
            <a:r>
              <a:rPr lang="en-US" dirty="0" smtClean="0"/>
              <a:t> examine</a:t>
            </a:r>
            <a:r>
              <a:rPr lang="en-US" baseline="0" dirty="0" smtClean="0"/>
              <a:t> from many perspectives </a:t>
            </a:r>
            <a:r>
              <a:rPr lang="mr-IN" baseline="0" dirty="0" smtClean="0"/>
              <a:t>–</a:t>
            </a:r>
            <a:r>
              <a:rPr lang="en-US" baseline="0" dirty="0" smtClean="0"/>
              <a:t> gambler, family, clinician, or others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6D979-A97B-EA4C-B7C4-DD20E33690E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646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6D979-A97B-EA4C-B7C4-DD20E33690E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30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6D979-A97B-EA4C-B7C4-DD20E33690E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773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11/8/17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11/8/17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11/8/17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11/8/17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11/8/17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11/8/17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11/8/17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11/8/17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11/8/17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11/8/17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11/8/17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8E80666-FB37-4B36-9149-507F3B0178E3}" type="datetimeFigureOut">
              <a:rPr lang="en-US" smtClean="0"/>
              <a:pPr/>
              <a:t>11/8/17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5" r:id="rId2"/>
    <p:sldLayoutId id="2147484016" r:id="rId3"/>
    <p:sldLayoutId id="2147484017" r:id="rId4"/>
    <p:sldLayoutId id="2147484018" r:id="rId5"/>
    <p:sldLayoutId id="2147484019" r:id="rId6"/>
    <p:sldLayoutId id="2147484020" r:id="rId7"/>
    <p:sldLayoutId id="2147484021" r:id="rId8"/>
    <p:sldLayoutId id="2147484022" r:id="rId9"/>
    <p:sldLayoutId id="2147484023" r:id="rId10"/>
    <p:sldLayoutId id="2147484024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9442" y="423305"/>
            <a:ext cx="7734194" cy="5878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C3260C"/>
                </a:solidFill>
                <a:latin typeface="Arial Rounded MT Bold"/>
                <a:cs typeface="Arial Rounded MT Bold"/>
              </a:rPr>
              <a:t>NYCPG 2017</a:t>
            </a:r>
          </a:p>
          <a:p>
            <a:pPr algn="ctr"/>
            <a:r>
              <a:rPr lang="en-US" sz="5400" dirty="0" smtClean="0">
                <a:solidFill>
                  <a:srgbClr val="C3260C"/>
                </a:solidFill>
                <a:latin typeface="Arial Rounded MT Bold"/>
                <a:cs typeface="Arial Rounded MT Bold"/>
              </a:rPr>
              <a:t>Annual Conference</a:t>
            </a:r>
          </a:p>
          <a:p>
            <a:pPr algn="ctr"/>
            <a:endParaRPr lang="en-US" dirty="0"/>
          </a:p>
          <a:p>
            <a:pPr algn="ctr"/>
            <a:r>
              <a:rPr lang="en-US" sz="3600" dirty="0"/>
              <a:t>Readiness and Collaboration </a:t>
            </a:r>
            <a:endParaRPr lang="en-US" sz="3600" dirty="0" smtClean="0"/>
          </a:p>
          <a:p>
            <a:pPr algn="ctr"/>
            <a:r>
              <a:rPr lang="en-US" sz="3600" dirty="0" smtClean="0"/>
              <a:t>in </a:t>
            </a:r>
            <a:r>
              <a:rPr lang="en-US" sz="3600" dirty="0"/>
              <a:t>a Time of </a:t>
            </a:r>
            <a:r>
              <a:rPr lang="en-US" sz="3600" dirty="0" smtClean="0"/>
              <a:t>Change  </a:t>
            </a:r>
          </a:p>
          <a:p>
            <a:pPr algn="ctr"/>
            <a:endParaRPr lang="en-US" sz="3600" dirty="0" smtClean="0"/>
          </a:p>
          <a:p>
            <a:pPr algn="ctr"/>
            <a:endParaRPr lang="en-US" i="1" dirty="0">
              <a:solidFill>
                <a:srgbClr val="FF6600"/>
              </a:solidFill>
            </a:endParaRPr>
          </a:p>
          <a:p>
            <a:pPr algn="ctr"/>
            <a:r>
              <a:rPr lang="en-US" sz="2800" b="1" i="1" dirty="0" smtClean="0">
                <a:solidFill>
                  <a:schemeClr val="accent3"/>
                </a:solidFill>
              </a:rPr>
              <a:t>     Tips</a:t>
            </a:r>
            <a:r>
              <a:rPr lang="en-US" sz="2800" b="1" i="1" dirty="0">
                <a:solidFill>
                  <a:schemeClr val="accent3"/>
                </a:solidFill>
              </a:rPr>
              <a:t>, tidbits, and techniques to </a:t>
            </a:r>
            <a:r>
              <a:rPr lang="en-US" sz="2800" b="1" i="1" dirty="0" smtClean="0">
                <a:solidFill>
                  <a:schemeClr val="accent3"/>
                </a:solidFill>
              </a:rPr>
              <a:t>achieve financial recovery </a:t>
            </a:r>
            <a:r>
              <a:rPr lang="en-US" sz="2800" b="1" i="1" dirty="0">
                <a:solidFill>
                  <a:schemeClr val="accent3"/>
                </a:solidFill>
              </a:rPr>
              <a:t>goals for disordered gambling </a:t>
            </a:r>
            <a:endParaRPr lang="en-US" sz="2800" b="1" i="1" dirty="0">
              <a:solidFill>
                <a:schemeClr val="accent3"/>
              </a:solidFill>
              <a:latin typeface="Arial Rounded MT Bold"/>
              <a:cs typeface="Arial Rounded MT Bold"/>
            </a:endParaRPr>
          </a:p>
          <a:p>
            <a:pPr algn="ctr"/>
            <a:endParaRPr lang="en-US" sz="2800" b="1" dirty="0" smtClean="0">
              <a:latin typeface="Arial Rounded MT Bold"/>
              <a:cs typeface="Arial Rounded MT Bold"/>
            </a:endParaRPr>
          </a:p>
          <a:p>
            <a:pPr algn="r"/>
            <a:r>
              <a:rPr lang="en-US" sz="2000" dirty="0" smtClean="0">
                <a:latin typeface="Arial Rounded MT Bold"/>
                <a:cs typeface="Arial Rounded MT Bold"/>
              </a:rPr>
              <a:t>Kayte Conroy, Ph.D., LMHC, CRC</a:t>
            </a:r>
          </a:p>
          <a:p>
            <a:pPr algn="r"/>
            <a:r>
              <a:rPr lang="en-US" sz="2000" dirty="0" smtClean="0">
                <a:latin typeface="Arial Rounded MT Bold"/>
                <a:cs typeface="Arial Rounded MT Bold"/>
              </a:rPr>
              <a:t>Albany, NY </a:t>
            </a:r>
            <a:r>
              <a:rPr lang="mr-IN" sz="2000" dirty="0" smtClean="0">
                <a:latin typeface="Arial Rounded MT Bold"/>
                <a:cs typeface="Arial Rounded MT Bold"/>
              </a:rPr>
              <a:t>–</a:t>
            </a:r>
            <a:r>
              <a:rPr lang="en-US" sz="2000" dirty="0" smtClean="0">
                <a:latin typeface="Arial Rounded MT Bold"/>
                <a:cs typeface="Arial Rounded MT Bold"/>
              </a:rPr>
              <a:t> November, 2017</a:t>
            </a:r>
            <a:endParaRPr lang="en-US" sz="2000" dirty="0"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1637018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5824" y="179082"/>
            <a:ext cx="7811467" cy="8737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3260C"/>
                </a:solidFill>
              </a:rPr>
              <a:t>BASIC STRATEGIES - supporting recovery</a:t>
            </a:r>
          </a:p>
          <a:p>
            <a:pPr algn="ctr"/>
            <a:r>
              <a:rPr lang="en-US" sz="2000" dirty="0" smtClean="0">
                <a:solidFill>
                  <a:srgbClr val="C3260C"/>
                </a:solidFill>
              </a:rPr>
              <a:t>(for clinicians, family or peer </a:t>
            </a:r>
            <a:r>
              <a:rPr lang="en-US" sz="2000" dirty="0" smtClean="0">
                <a:solidFill>
                  <a:srgbClr val="C3260C"/>
                </a:solidFill>
              </a:rPr>
              <a:t>supporters </a:t>
            </a:r>
            <a:r>
              <a:rPr lang="mr-IN" sz="2000" dirty="0" smtClean="0">
                <a:solidFill>
                  <a:srgbClr val="C3260C"/>
                </a:solidFill>
              </a:rPr>
              <a:t>–</a:t>
            </a:r>
            <a:r>
              <a:rPr lang="en-US" sz="2000" dirty="0" smtClean="0">
                <a:solidFill>
                  <a:srgbClr val="C3260C"/>
                </a:solidFill>
              </a:rPr>
              <a:t> to respond, not react)</a:t>
            </a:r>
            <a:endParaRPr lang="en-US" sz="2000" dirty="0" smtClean="0">
              <a:solidFill>
                <a:srgbClr val="C3260C"/>
              </a:solidFill>
            </a:endParaRPr>
          </a:p>
          <a:p>
            <a:endParaRPr lang="en-US" b="1" dirty="0"/>
          </a:p>
          <a:p>
            <a:r>
              <a:rPr lang="en-US" sz="2000" b="1" dirty="0"/>
              <a:t>What may work for one person may not work for </a:t>
            </a:r>
            <a:r>
              <a:rPr lang="en-US" sz="2000" b="1" dirty="0" smtClean="0"/>
              <a:t>another </a:t>
            </a:r>
            <a:endParaRPr lang="en-US" sz="2000" b="1" dirty="0"/>
          </a:p>
          <a:p>
            <a:endParaRPr lang="en-US" sz="1600" dirty="0" smtClean="0"/>
          </a:p>
          <a:p>
            <a:pPr marL="342900" indent="-342900">
              <a:buFont typeface="Wingdings" charset="2"/>
              <a:buChar char="v"/>
            </a:pPr>
            <a:r>
              <a:rPr lang="en-US" sz="2400" dirty="0" smtClean="0"/>
              <a:t>Learn to talk about money, and be comfortable doing so</a:t>
            </a:r>
          </a:p>
          <a:p>
            <a:pPr marL="342900" indent="-342900">
              <a:buFont typeface="Wingdings" charset="2"/>
              <a:buChar char="v"/>
            </a:pPr>
            <a:endParaRPr lang="en-US" sz="1600" dirty="0"/>
          </a:p>
          <a:p>
            <a:pPr marL="342900" indent="-342900">
              <a:buFont typeface="Wingdings" charset="2"/>
              <a:buChar char="v"/>
            </a:pPr>
            <a:r>
              <a:rPr lang="en-US" sz="2400" dirty="0" smtClean="0"/>
              <a:t>Listen to what clients/family members say, don’t say, and what may be </a:t>
            </a:r>
            <a:r>
              <a:rPr lang="en-US" sz="2400" u="sng" dirty="0" smtClean="0"/>
              <a:t>in-between </a:t>
            </a:r>
            <a:r>
              <a:rPr lang="en-US" sz="2400" dirty="0" smtClean="0"/>
              <a:t>the lines</a:t>
            </a:r>
          </a:p>
          <a:p>
            <a:endParaRPr lang="en-US" sz="1600" dirty="0" smtClean="0"/>
          </a:p>
          <a:p>
            <a:pPr marL="342900" indent="-342900">
              <a:buFont typeface="Wingdings" charset="2"/>
              <a:buChar char="v"/>
            </a:pPr>
            <a:r>
              <a:rPr lang="en-US" sz="2400" dirty="0" smtClean="0"/>
              <a:t>Match strategies/techniques to unique situation/person </a:t>
            </a:r>
          </a:p>
          <a:p>
            <a:endParaRPr lang="en-US" sz="1600" dirty="0" smtClean="0"/>
          </a:p>
          <a:p>
            <a:pPr marL="342900" indent="-342900">
              <a:buFont typeface="Wingdings" charset="2"/>
              <a:buChar char="v"/>
            </a:pPr>
            <a:r>
              <a:rPr lang="en-US" sz="2400" dirty="0" smtClean="0"/>
              <a:t>Consider effect of standard lies and manipulation +/ –  </a:t>
            </a:r>
          </a:p>
          <a:p>
            <a:pPr marL="800100" lvl="1" indent="-342900">
              <a:buFont typeface="Wingdings" charset="2"/>
              <a:buChar char="v"/>
            </a:pPr>
            <a:r>
              <a:rPr lang="en-US" sz="2000" dirty="0"/>
              <a:t>S</a:t>
            </a:r>
            <a:r>
              <a:rPr lang="en-US" sz="2000" dirty="0" smtClean="0"/>
              <a:t>urvival </a:t>
            </a:r>
            <a:r>
              <a:rPr lang="en-US" sz="2000" dirty="0" smtClean="0"/>
              <a:t>of the disorder is often hidden within the </a:t>
            </a:r>
            <a:r>
              <a:rPr lang="en-US" sz="2000" dirty="0" smtClean="0"/>
              <a:t>lies</a:t>
            </a:r>
          </a:p>
          <a:p>
            <a:pPr marL="800100" lvl="1" indent="-342900">
              <a:buFont typeface="Wingdings" charset="2"/>
              <a:buChar char="v"/>
            </a:pPr>
            <a:r>
              <a:rPr lang="en-US" sz="2000" dirty="0" smtClean="0"/>
              <a:t>Beyond “blarney and malarkey” </a:t>
            </a:r>
            <a:r>
              <a:rPr lang="mr-IN" sz="2000" dirty="0" smtClean="0"/>
              <a:t>–</a:t>
            </a:r>
            <a:r>
              <a:rPr lang="en-US" sz="2000" dirty="0" smtClean="0"/>
              <a:t> foolish talk</a:t>
            </a:r>
            <a:endParaRPr lang="en-US" sz="2000" dirty="0" smtClean="0"/>
          </a:p>
          <a:p>
            <a:endParaRPr lang="en-US" sz="1600" dirty="0" smtClean="0"/>
          </a:p>
          <a:p>
            <a:pPr marL="342900" indent="-342900">
              <a:buFont typeface="Wingdings" charset="2"/>
              <a:buChar char="v"/>
            </a:pPr>
            <a:r>
              <a:rPr lang="en-US" sz="2400" dirty="0" smtClean="0"/>
              <a:t>Support the vulnerability -- necessary for recovery</a:t>
            </a:r>
          </a:p>
          <a:p>
            <a:endParaRPr lang="en-US" sz="1600" dirty="0" smtClean="0"/>
          </a:p>
          <a:p>
            <a:pPr marL="342900" indent="-342900">
              <a:buFont typeface="Wingdings" charset="2"/>
              <a:buChar char="v"/>
            </a:pPr>
            <a:r>
              <a:rPr lang="en-US" sz="2400" dirty="0"/>
              <a:t>B</a:t>
            </a:r>
            <a:r>
              <a:rPr lang="en-US" sz="2400" dirty="0" smtClean="0"/>
              <a:t>alance the vulnerability with reality </a:t>
            </a:r>
          </a:p>
          <a:p>
            <a:endParaRPr lang="en-US" sz="1600" dirty="0" smtClean="0"/>
          </a:p>
          <a:p>
            <a:pPr marL="342900" indent="-342900">
              <a:buFont typeface="Wingdings" charset="2"/>
              <a:buChar char="v"/>
            </a:pPr>
            <a:r>
              <a:rPr lang="en-US" sz="2400" dirty="0" smtClean="0"/>
              <a:t>Promote </a:t>
            </a:r>
            <a:r>
              <a:rPr lang="en-US" sz="2400" i="1" dirty="0" smtClean="0"/>
              <a:t>accountability and responsibility </a:t>
            </a:r>
            <a:r>
              <a:rPr lang="en-US" sz="2400" dirty="0" smtClean="0"/>
              <a:t>- key factors </a:t>
            </a:r>
          </a:p>
          <a:p>
            <a:pPr marL="342900" indent="-342900">
              <a:buFont typeface="Wingdings" charset="2"/>
              <a:buChar char="v"/>
            </a:pPr>
            <a:endParaRPr lang="en-US" sz="2400" dirty="0"/>
          </a:p>
          <a:p>
            <a:pPr marL="342900" indent="-342900">
              <a:buFont typeface="Wingdings" charset="2"/>
              <a:buChar char="v"/>
            </a:pPr>
            <a:endParaRPr lang="en-US" sz="2400" dirty="0" smtClean="0"/>
          </a:p>
          <a:p>
            <a:endParaRPr lang="en-US" sz="2400" dirty="0" smtClean="0"/>
          </a:p>
          <a:p>
            <a:pPr marL="342900" indent="-342900">
              <a:buFont typeface="Wingdings" charset="2"/>
              <a:buChar char="v"/>
            </a:pPr>
            <a:endParaRPr lang="en-US" sz="24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005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5825" y="407678"/>
            <a:ext cx="7636279" cy="6401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3260C"/>
                </a:solidFill>
              </a:rPr>
              <a:t>CONSIDER VALUE SYSTEM OF THE GAMBLER</a:t>
            </a:r>
          </a:p>
          <a:p>
            <a:pPr algn="ctr"/>
            <a:r>
              <a:rPr lang="en-US" sz="2000" dirty="0" smtClean="0">
                <a:solidFill>
                  <a:srgbClr val="C3260C"/>
                </a:solidFill>
              </a:rPr>
              <a:t>(for everyone involved with seeking solutions)</a:t>
            </a:r>
          </a:p>
          <a:p>
            <a:endParaRPr lang="en-US" dirty="0"/>
          </a:p>
          <a:p>
            <a:pPr marL="285750" indent="-285750">
              <a:buFont typeface="Wingdings" charset="2"/>
              <a:buChar char="v"/>
            </a:pPr>
            <a:r>
              <a:rPr lang="en-US" sz="2400" dirty="0" smtClean="0">
                <a:cs typeface="Arial" charset="0"/>
              </a:rPr>
              <a:t>Types </a:t>
            </a:r>
            <a:r>
              <a:rPr lang="en-US" sz="2400" dirty="0">
                <a:cs typeface="Arial" charset="0"/>
              </a:rPr>
              <a:t>of lies, manipulation</a:t>
            </a:r>
            <a:r>
              <a:rPr lang="en-US" sz="2400" dirty="0" smtClean="0">
                <a:cs typeface="Arial" charset="0"/>
              </a:rPr>
              <a:t>, secrets </a:t>
            </a:r>
            <a:r>
              <a:rPr lang="en-US" sz="2000" dirty="0" smtClean="0">
                <a:cs typeface="Arial" charset="0"/>
              </a:rPr>
              <a:t>(necessary)</a:t>
            </a:r>
            <a:endParaRPr lang="en-US" sz="2000" dirty="0" smtClean="0">
              <a:cs typeface="Arial" charset="0"/>
            </a:endParaRPr>
          </a:p>
          <a:p>
            <a:endParaRPr lang="en-US" sz="1200" dirty="0" smtClean="0">
              <a:cs typeface="Arial" charset="0"/>
            </a:endParaRPr>
          </a:p>
          <a:p>
            <a:pPr marL="285750" indent="-285750">
              <a:buFont typeface="Wingdings" charset="2"/>
              <a:buChar char="v"/>
            </a:pPr>
            <a:r>
              <a:rPr lang="en-US" sz="2400" dirty="0" smtClean="0">
                <a:cs typeface="Arial" charset="0"/>
              </a:rPr>
              <a:t>Level of self-respect from job, status, reputation, power</a:t>
            </a:r>
          </a:p>
          <a:p>
            <a:endParaRPr lang="en-US" sz="1200" dirty="0" smtClean="0">
              <a:cs typeface="Arial" charset="0"/>
            </a:endParaRPr>
          </a:p>
          <a:p>
            <a:pPr marL="285750" indent="-285750">
              <a:buFont typeface="Wingdings" charset="2"/>
              <a:buChar char="v"/>
            </a:pPr>
            <a:r>
              <a:rPr lang="en-US" sz="2400" dirty="0" smtClean="0">
                <a:cs typeface="Arial" charset="0"/>
              </a:rPr>
              <a:t>Satisfaction from money</a:t>
            </a:r>
            <a:r>
              <a:rPr lang="en-US" sz="2400" dirty="0">
                <a:cs typeface="Arial" charset="0"/>
              </a:rPr>
              <a:t>, time, family, lifestyle, freedom</a:t>
            </a:r>
          </a:p>
          <a:p>
            <a:endParaRPr lang="en-US" sz="1200" dirty="0" smtClean="0">
              <a:cs typeface="Arial" charset="0"/>
            </a:endParaRPr>
          </a:p>
          <a:p>
            <a:pPr marL="285750" indent="-285750">
              <a:buFont typeface="Wingdings" charset="2"/>
              <a:buChar char="v"/>
            </a:pPr>
            <a:r>
              <a:rPr lang="en-US" sz="2400" dirty="0" smtClean="0">
                <a:cs typeface="Arial" charset="0"/>
              </a:rPr>
              <a:t>Connectedness</a:t>
            </a:r>
            <a:r>
              <a:rPr lang="en-US" sz="2400" dirty="0">
                <a:cs typeface="Arial" charset="0"/>
              </a:rPr>
              <a:t>, spirituality, personal </a:t>
            </a:r>
            <a:r>
              <a:rPr lang="en-US" sz="2400" dirty="0" smtClean="0">
                <a:cs typeface="Arial" charset="0"/>
              </a:rPr>
              <a:t>beliefs, life balance</a:t>
            </a:r>
            <a:endParaRPr lang="en-US" sz="2400" dirty="0">
              <a:cs typeface="Arial" charset="0"/>
            </a:endParaRPr>
          </a:p>
          <a:p>
            <a:pPr marL="285750" indent="-285750">
              <a:buFont typeface="Wingdings" charset="2"/>
              <a:buChar char="v"/>
            </a:pPr>
            <a:endParaRPr lang="en-US" sz="1200" dirty="0" smtClean="0">
              <a:cs typeface="Arial" charset="0"/>
            </a:endParaRPr>
          </a:p>
          <a:p>
            <a:pPr marL="285750" indent="-285750">
              <a:buFont typeface="Wingdings" charset="2"/>
              <a:buChar char="v"/>
            </a:pPr>
            <a:r>
              <a:rPr lang="en-US" sz="2400" dirty="0" smtClean="0">
                <a:cs typeface="Arial" charset="0"/>
              </a:rPr>
              <a:t>Relationship with </a:t>
            </a:r>
            <a:r>
              <a:rPr lang="en-US" sz="2400" dirty="0">
                <a:cs typeface="Arial" charset="0"/>
              </a:rPr>
              <a:t>money for gambler </a:t>
            </a:r>
            <a:r>
              <a:rPr lang="en-US" sz="2400" u="sng" dirty="0">
                <a:cs typeface="Arial" charset="0"/>
              </a:rPr>
              <a:t>and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smtClean="0">
                <a:cs typeface="Arial" charset="0"/>
              </a:rPr>
              <a:t>spouse </a:t>
            </a:r>
            <a:r>
              <a:rPr lang="en-US" sz="2000" dirty="0" smtClean="0">
                <a:cs typeface="Arial" charset="0"/>
              </a:rPr>
              <a:t>(relearn)</a:t>
            </a:r>
            <a:endParaRPr lang="en-US" sz="2000" dirty="0">
              <a:cs typeface="Arial" charset="0"/>
            </a:endParaRPr>
          </a:p>
          <a:p>
            <a:pPr marL="285750" indent="-285750">
              <a:buFont typeface="Wingdings" charset="2"/>
              <a:buChar char="v"/>
            </a:pPr>
            <a:endParaRPr lang="en-US" sz="1200" dirty="0" smtClean="0">
              <a:cs typeface="Arial" charset="0"/>
            </a:endParaRPr>
          </a:p>
          <a:p>
            <a:pPr marL="285750" indent="-285750">
              <a:buFont typeface="Wingdings" charset="2"/>
              <a:buChar char="v"/>
            </a:pPr>
            <a:r>
              <a:rPr lang="en-US" sz="2400" dirty="0" smtClean="0">
                <a:cs typeface="Arial" charset="0"/>
              </a:rPr>
              <a:t>Confront </a:t>
            </a:r>
            <a:r>
              <a:rPr lang="en-US" sz="2400" dirty="0">
                <a:cs typeface="Arial" charset="0"/>
              </a:rPr>
              <a:t>distortions – do experiences match beliefs</a:t>
            </a:r>
            <a:r>
              <a:rPr lang="en-US" sz="2400" dirty="0" smtClean="0">
                <a:cs typeface="Arial" charset="0"/>
              </a:rPr>
              <a:t>?</a:t>
            </a:r>
          </a:p>
          <a:p>
            <a:endParaRPr lang="en-US" sz="1200" dirty="0" smtClean="0">
              <a:cs typeface="Arial" charset="0"/>
            </a:endParaRPr>
          </a:p>
          <a:p>
            <a:pPr marL="285750" indent="-285750">
              <a:buFont typeface="Wingdings" charset="2"/>
              <a:buChar char="v"/>
            </a:pPr>
            <a:r>
              <a:rPr lang="en-US" sz="2400" dirty="0" smtClean="0">
                <a:cs typeface="Arial" charset="0"/>
              </a:rPr>
              <a:t>Figure out what is JUST, not what can be JUSTIFIED</a:t>
            </a:r>
            <a:endParaRPr lang="en-US" sz="2400" dirty="0">
              <a:cs typeface="Arial" charset="0"/>
            </a:endParaRPr>
          </a:p>
          <a:p>
            <a:endParaRPr lang="en-US" sz="2400" dirty="0" smtClean="0">
              <a:cs typeface="Arial" charset="0"/>
            </a:endParaRPr>
          </a:p>
          <a:p>
            <a:endParaRPr lang="en-US" sz="2400" dirty="0">
              <a:cs typeface="Arial" charset="0"/>
            </a:endParaRPr>
          </a:p>
          <a:p>
            <a:pPr marL="742950" lvl="1" indent="-285750">
              <a:buFont typeface="Wingdings" charset="2"/>
              <a:buChar char="v"/>
            </a:pPr>
            <a:r>
              <a:rPr lang="en-US" sz="2400" b="1" i="1" dirty="0" smtClean="0">
                <a:solidFill>
                  <a:srgbClr val="008000"/>
                </a:solidFill>
                <a:cs typeface="Arial" charset="0"/>
              </a:rPr>
              <a:t>Is </a:t>
            </a:r>
            <a:r>
              <a:rPr lang="en-US" sz="2400" b="1" i="1" dirty="0">
                <a:solidFill>
                  <a:srgbClr val="008000"/>
                </a:solidFill>
                <a:cs typeface="Arial" charset="0"/>
              </a:rPr>
              <a:t>there really a pot of gold</a:t>
            </a:r>
            <a:r>
              <a:rPr lang="en-US" sz="2400" i="1" dirty="0" smtClean="0">
                <a:cs typeface="Arial" charset="0"/>
              </a:rPr>
              <a:t>?    </a:t>
            </a:r>
          </a:p>
          <a:p>
            <a:r>
              <a:rPr lang="en-US" sz="2400" dirty="0" smtClean="0">
                <a:cs typeface="Arial" charset="0"/>
              </a:rPr>
              <a:t>                  </a:t>
            </a:r>
            <a:endParaRPr lang="en-US" sz="2400" dirty="0"/>
          </a:p>
        </p:txBody>
      </p:sp>
      <p:pic>
        <p:nvPicPr>
          <p:cNvPr id="5" name="Picture 4" descr="ot of Gol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4115" y="5390971"/>
            <a:ext cx="1398270" cy="12953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3885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8536" y="439037"/>
            <a:ext cx="753508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3260C"/>
                </a:solidFill>
              </a:rPr>
              <a:t>CONSIDER THE FAMILY DYNAMIC (Therapeutic)</a:t>
            </a:r>
          </a:p>
          <a:p>
            <a:endParaRPr lang="en-US" dirty="0"/>
          </a:p>
          <a:p>
            <a:pPr marL="342900" indent="-342900">
              <a:buFont typeface="Wingdings" charset="2"/>
              <a:buChar char="v"/>
            </a:pPr>
            <a:r>
              <a:rPr lang="en-US" sz="2000" dirty="0">
                <a:cs typeface="Arial" charset="0"/>
              </a:rPr>
              <a:t>Discuss belief about risk of </a:t>
            </a:r>
            <a:r>
              <a:rPr lang="en-US" sz="2000" dirty="0" smtClean="0">
                <a:cs typeface="Arial" charset="0"/>
              </a:rPr>
              <a:t>‘losing</a:t>
            </a:r>
            <a:r>
              <a:rPr lang="en-US" sz="2000" dirty="0" smtClean="0">
                <a:cs typeface="Arial" charset="0"/>
              </a:rPr>
              <a:t>’ family (Financial infidelity/abuse) </a:t>
            </a:r>
            <a:endParaRPr lang="en-US" sz="2000" dirty="0">
              <a:cs typeface="Arial" charset="0"/>
            </a:endParaRPr>
          </a:p>
          <a:p>
            <a:pPr marL="342900" indent="-342900">
              <a:buFont typeface="Wingdings" charset="2"/>
              <a:buChar char="v"/>
            </a:pPr>
            <a:endParaRPr lang="en-US" sz="1200" dirty="0" smtClean="0">
              <a:cs typeface="Arial" charset="0"/>
            </a:endParaRPr>
          </a:p>
          <a:p>
            <a:pPr marL="342900" indent="-342900">
              <a:buFont typeface="Wingdings" charset="2"/>
              <a:buChar char="v"/>
            </a:pPr>
            <a:r>
              <a:rPr lang="en-US" sz="2000" dirty="0" smtClean="0">
                <a:cs typeface="Arial" charset="0"/>
              </a:rPr>
              <a:t>Assess type </a:t>
            </a:r>
            <a:r>
              <a:rPr lang="en-US" sz="2000" dirty="0">
                <a:cs typeface="Arial" charset="0"/>
              </a:rPr>
              <a:t>and </a:t>
            </a:r>
            <a:r>
              <a:rPr lang="en-US" sz="2000" dirty="0" smtClean="0">
                <a:cs typeface="Arial" charset="0"/>
              </a:rPr>
              <a:t>amount </a:t>
            </a:r>
            <a:r>
              <a:rPr lang="en-US" sz="2000" dirty="0">
                <a:cs typeface="Arial" charset="0"/>
              </a:rPr>
              <a:t>of education </a:t>
            </a:r>
            <a:r>
              <a:rPr lang="en-US" sz="2000" dirty="0" smtClean="0">
                <a:cs typeface="Arial" charset="0"/>
              </a:rPr>
              <a:t>needed (for family &amp; gambler)</a:t>
            </a:r>
            <a:endParaRPr lang="en-US" sz="2000" dirty="0">
              <a:cs typeface="Arial" charset="0"/>
            </a:endParaRPr>
          </a:p>
          <a:p>
            <a:endParaRPr lang="en-US" sz="1200" dirty="0" smtClean="0">
              <a:cs typeface="Arial" charset="0"/>
            </a:endParaRPr>
          </a:p>
          <a:p>
            <a:pPr marL="342900" indent="-342900">
              <a:buFont typeface="Wingdings" charset="2"/>
              <a:buChar char="v"/>
            </a:pPr>
            <a:r>
              <a:rPr lang="en-US" sz="2000" dirty="0" smtClean="0">
                <a:cs typeface="Arial" charset="0"/>
              </a:rPr>
              <a:t>Power </a:t>
            </a:r>
            <a:r>
              <a:rPr lang="en-US" sz="2000" dirty="0">
                <a:cs typeface="Arial" charset="0"/>
              </a:rPr>
              <a:t>base – who is really in charge? </a:t>
            </a:r>
            <a:r>
              <a:rPr lang="en-US" sz="2000" dirty="0" smtClean="0">
                <a:cs typeface="Arial" charset="0"/>
              </a:rPr>
              <a:t>  </a:t>
            </a:r>
          </a:p>
          <a:p>
            <a:endParaRPr lang="en-US" sz="1200" dirty="0" smtClean="0">
              <a:cs typeface="Arial" charset="0"/>
            </a:endParaRPr>
          </a:p>
          <a:p>
            <a:pPr marL="342900" indent="-342900">
              <a:buFont typeface="Wingdings" charset="2"/>
              <a:buChar char="v"/>
            </a:pPr>
            <a:r>
              <a:rPr lang="en-US" sz="2000" dirty="0" smtClean="0">
                <a:cs typeface="Arial" charset="0"/>
              </a:rPr>
              <a:t>Invite family, support network </a:t>
            </a:r>
            <a:r>
              <a:rPr lang="en-US" sz="2000" dirty="0">
                <a:cs typeface="Arial" charset="0"/>
              </a:rPr>
              <a:t>to </a:t>
            </a:r>
            <a:r>
              <a:rPr lang="en-US" sz="2000" dirty="0" smtClean="0">
                <a:cs typeface="Arial" charset="0"/>
              </a:rPr>
              <a:t>session - </a:t>
            </a:r>
            <a:r>
              <a:rPr lang="en-US" sz="2000" dirty="0">
                <a:cs typeface="Arial" charset="0"/>
              </a:rPr>
              <a:t>see dynamics in motion</a:t>
            </a:r>
          </a:p>
          <a:p>
            <a:pPr marL="342900" indent="-342900">
              <a:buFont typeface="Wingdings" charset="2"/>
              <a:buChar char="v"/>
            </a:pPr>
            <a:endParaRPr lang="en-US" sz="1200" dirty="0" smtClean="0">
              <a:cs typeface="Arial" charset="0"/>
            </a:endParaRPr>
          </a:p>
          <a:p>
            <a:pPr marL="342900" indent="-342900">
              <a:buFont typeface="Wingdings" charset="2"/>
              <a:buChar char="v"/>
            </a:pPr>
            <a:r>
              <a:rPr lang="en-US" sz="2000" dirty="0" smtClean="0">
                <a:cs typeface="Arial" charset="0"/>
              </a:rPr>
              <a:t>Explain </a:t>
            </a:r>
            <a:r>
              <a:rPr lang="en-US" sz="2000" dirty="0">
                <a:cs typeface="Arial" charset="0"/>
              </a:rPr>
              <a:t>how to put own oxygen mask on </a:t>
            </a:r>
            <a:r>
              <a:rPr lang="en-US" sz="2000" dirty="0" smtClean="0">
                <a:cs typeface="Arial" charset="0"/>
              </a:rPr>
              <a:t>first (no ‘spying”)</a:t>
            </a:r>
            <a:endParaRPr lang="en-US" sz="2000" dirty="0">
              <a:cs typeface="Arial" charset="0"/>
            </a:endParaRPr>
          </a:p>
          <a:p>
            <a:pPr marL="342900" indent="-342900">
              <a:buFont typeface="Wingdings" charset="2"/>
              <a:buChar char="v"/>
            </a:pPr>
            <a:endParaRPr lang="en-US" sz="1200" dirty="0" smtClean="0">
              <a:cs typeface="Arial" charset="0"/>
            </a:endParaRPr>
          </a:p>
          <a:p>
            <a:pPr marL="342900" indent="-342900">
              <a:buFont typeface="Wingdings" charset="2"/>
              <a:buChar char="v"/>
            </a:pPr>
            <a:r>
              <a:rPr lang="en-US" sz="2000" dirty="0" smtClean="0">
                <a:cs typeface="Arial" charset="0"/>
              </a:rPr>
              <a:t>Spending/saving </a:t>
            </a:r>
            <a:r>
              <a:rPr lang="en-US" sz="2000" u="sng" dirty="0">
                <a:cs typeface="Arial" charset="0"/>
              </a:rPr>
              <a:t>money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>
                <a:cs typeface="Arial" charset="0"/>
              </a:rPr>
              <a:t>vs. </a:t>
            </a:r>
            <a:r>
              <a:rPr lang="en-US" sz="2000" dirty="0" smtClean="0">
                <a:cs typeface="Arial" charset="0"/>
              </a:rPr>
              <a:t>spending/saving </a:t>
            </a:r>
            <a:r>
              <a:rPr lang="en-US" sz="2000" u="sng" dirty="0" smtClean="0">
                <a:cs typeface="Arial" charset="0"/>
              </a:rPr>
              <a:t>time</a:t>
            </a:r>
            <a:r>
              <a:rPr lang="en-US" sz="2000" dirty="0" smtClean="0">
                <a:cs typeface="Arial" charset="0"/>
              </a:rPr>
              <a:t>                 </a:t>
            </a:r>
            <a:endParaRPr lang="en-US" sz="2000" dirty="0">
              <a:cs typeface="Arial" charset="0"/>
            </a:endParaRPr>
          </a:p>
          <a:p>
            <a:endParaRPr lang="en-US" sz="1200" dirty="0" smtClean="0">
              <a:cs typeface="Arial" charset="0"/>
            </a:endParaRPr>
          </a:p>
          <a:p>
            <a:pPr marL="342900" indent="-342900">
              <a:buFont typeface="Wingdings" charset="2"/>
              <a:buChar char="v"/>
            </a:pPr>
            <a:r>
              <a:rPr lang="en-US" sz="2000" dirty="0" smtClean="0">
                <a:cs typeface="Arial" charset="0"/>
              </a:rPr>
              <a:t>Take </a:t>
            </a:r>
            <a:r>
              <a:rPr lang="en-US" sz="2000" dirty="0">
                <a:cs typeface="Arial" charset="0"/>
              </a:rPr>
              <a:t>a step ahead by taking </a:t>
            </a:r>
            <a:r>
              <a:rPr lang="en-US" sz="2000" dirty="0" smtClean="0">
                <a:cs typeface="Arial" charset="0"/>
              </a:rPr>
              <a:t>a step </a:t>
            </a:r>
            <a:r>
              <a:rPr lang="en-US" sz="2000" dirty="0">
                <a:cs typeface="Arial" charset="0"/>
              </a:rPr>
              <a:t>back </a:t>
            </a:r>
            <a:endParaRPr lang="en-US" sz="2000" dirty="0" smtClean="0">
              <a:cs typeface="Arial" charset="0"/>
            </a:endParaRPr>
          </a:p>
          <a:p>
            <a:endParaRPr lang="en-US" sz="1200" dirty="0" smtClean="0">
              <a:cs typeface="Arial" charset="0"/>
            </a:endParaRPr>
          </a:p>
          <a:p>
            <a:pPr marL="342900" indent="-342900">
              <a:buFont typeface="Wingdings" charset="2"/>
              <a:buChar char="v"/>
            </a:pPr>
            <a:r>
              <a:rPr lang="en-US" sz="2000" dirty="0" smtClean="0">
                <a:cs typeface="Arial" charset="0"/>
              </a:rPr>
              <a:t>Telling the gambler to “stop” does NOT </a:t>
            </a:r>
            <a:r>
              <a:rPr lang="en-US" sz="2000" dirty="0" smtClean="0">
                <a:cs typeface="Arial" charset="0"/>
              </a:rPr>
              <a:t>work</a:t>
            </a:r>
          </a:p>
          <a:p>
            <a:r>
              <a:rPr lang="en-US" sz="2000" dirty="0">
                <a:cs typeface="Arial" charset="0"/>
              </a:rPr>
              <a:t> </a:t>
            </a:r>
            <a:r>
              <a:rPr lang="en-US" sz="2000" dirty="0" smtClean="0">
                <a:cs typeface="Arial" charset="0"/>
              </a:rPr>
              <a:t>       </a:t>
            </a:r>
            <a:r>
              <a:rPr lang="en-US" dirty="0" smtClean="0">
                <a:cs typeface="Arial" charset="0"/>
              </a:rPr>
              <a:t>(neither does ‘Just say no’)</a:t>
            </a:r>
            <a:endParaRPr lang="en-US" dirty="0" smtClean="0">
              <a:cs typeface="Arial" charset="0"/>
            </a:endParaRPr>
          </a:p>
          <a:p>
            <a:pPr marL="342900" indent="-342900">
              <a:buFont typeface="Wingdings" charset="2"/>
              <a:buChar char="v"/>
            </a:pPr>
            <a:endParaRPr lang="en-US" sz="1200" dirty="0">
              <a:cs typeface="Arial" charset="0"/>
            </a:endParaRPr>
          </a:p>
          <a:p>
            <a:pPr marL="342900" indent="-342900">
              <a:buFont typeface="Wingdings" charset="2"/>
              <a:buChar char="v"/>
            </a:pPr>
            <a:r>
              <a:rPr lang="en-US" sz="2000" dirty="0" smtClean="0">
                <a:cs typeface="Arial" charset="0"/>
              </a:rPr>
              <a:t>Avoid loans (bailouts) in spite of possible drama</a:t>
            </a:r>
            <a:endParaRPr lang="en-US" sz="2000" dirty="0">
              <a:cs typeface="Arial" charset="0"/>
            </a:endParaRPr>
          </a:p>
          <a:p>
            <a:endParaRPr lang="en-US" dirty="0"/>
          </a:p>
        </p:txBody>
      </p:sp>
      <p:pic>
        <p:nvPicPr>
          <p:cNvPr id="4" name="details_preview_basket_img" descr="https://previews.123rf.com/images/arcady31/arcady311305/arcady31130500010/19397645-Smiley-with-stop-sign-vector-illustration-Stock-Vector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2473" y="4596302"/>
            <a:ext cx="1758422" cy="14750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2054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4469" y="376318"/>
            <a:ext cx="7999531" cy="8094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3260C"/>
                </a:solidFill>
                <a:cs typeface="Arial" charset="0"/>
              </a:rPr>
              <a:t>CREATIVITY </a:t>
            </a:r>
            <a:r>
              <a:rPr lang="en-US" sz="2400" b="1" dirty="0">
                <a:solidFill>
                  <a:srgbClr val="C3260C"/>
                </a:solidFill>
                <a:cs typeface="Arial" charset="0"/>
              </a:rPr>
              <a:t>=</a:t>
            </a:r>
            <a:r>
              <a:rPr lang="en-US" sz="2400" b="1" dirty="0" smtClean="0">
                <a:solidFill>
                  <a:srgbClr val="C3260C"/>
                </a:solidFill>
                <a:cs typeface="Arial" charset="0"/>
              </a:rPr>
              <a:t> FACTOR FOR SUCCESS</a:t>
            </a:r>
          </a:p>
          <a:p>
            <a:endParaRPr lang="en-US" sz="1200" dirty="0">
              <a:cs typeface="Arial" charset="0"/>
            </a:endParaRPr>
          </a:p>
          <a:p>
            <a:r>
              <a:rPr lang="en-US" sz="2000" dirty="0">
                <a:cs typeface="Arial" charset="0"/>
              </a:rPr>
              <a:t>Gamblers believe they can </a:t>
            </a:r>
            <a:r>
              <a:rPr lang="en-US" sz="2000" dirty="0" smtClean="0">
                <a:cs typeface="Arial" charset="0"/>
              </a:rPr>
              <a:t>control outcomes &amp; </a:t>
            </a:r>
            <a:r>
              <a:rPr lang="en-US" sz="2000" dirty="0">
                <a:cs typeface="Arial" charset="0"/>
              </a:rPr>
              <a:t>need positive risk/</a:t>
            </a:r>
            <a:r>
              <a:rPr lang="en-US" sz="2000" dirty="0" smtClean="0">
                <a:cs typeface="Arial" charset="0"/>
              </a:rPr>
              <a:t>creativity (often create their own crisis)</a:t>
            </a:r>
          </a:p>
          <a:p>
            <a:pPr marL="742950" lvl="1" indent="-285750">
              <a:buFont typeface="Wingdings" charset="2"/>
              <a:buChar char="v"/>
            </a:pPr>
            <a:r>
              <a:rPr lang="en-US" sz="2000" dirty="0" smtClean="0">
                <a:cs typeface="Arial" charset="0"/>
              </a:rPr>
              <a:t>replace destructive fantasy thinking with positive </a:t>
            </a:r>
            <a:r>
              <a:rPr lang="en-US" sz="2000" dirty="0" smtClean="0">
                <a:cs typeface="Arial" charset="0"/>
              </a:rPr>
              <a:t>facts, fun</a:t>
            </a:r>
            <a:endParaRPr lang="en-US" sz="2000" dirty="0">
              <a:cs typeface="Arial" charset="0"/>
            </a:endParaRPr>
          </a:p>
          <a:p>
            <a:pPr marL="285750" indent="-285750">
              <a:buFont typeface="Wingdings" charset="2"/>
              <a:buChar char="v"/>
            </a:pPr>
            <a:endParaRPr lang="en-US" sz="2000" dirty="0" smtClean="0">
              <a:cs typeface="Arial" charset="0"/>
            </a:endParaRPr>
          </a:p>
          <a:p>
            <a:pPr marL="285750" indent="-285750">
              <a:buFont typeface="Wingdings" charset="2"/>
              <a:buChar char="v"/>
            </a:pPr>
            <a:r>
              <a:rPr lang="en-US" sz="2000" dirty="0" smtClean="0">
                <a:cs typeface="Arial" charset="0"/>
              </a:rPr>
              <a:t>Chasing (the win) </a:t>
            </a:r>
            <a:r>
              <a:rPr lang="en-US" sz="2000" i="1" dirty="0" smtClean="0">
                <a:cs typeface="Arial" charset="0"/>
              </a:rPr>
              <a:t>vs</a:t>
            </a:r>
            <a:r>
              <a:rPr lang="en-US" sz="2000" i="1" dirty="0">
                <a:cs typeface="Arial" charset="0"/>
              </a:rPr>
              <a:t>. </a:t>
            </a:r>
            <a:r>
              <a:rPr lang="en-US" sz="2000" dirty="0">
                <a:cs typeface="Arial" charset="0"/>
              </a:rPr>
              <a:t>running away </a:t>
            </a:r>
            <a:r>
              <a:rPr lang="en-US" sz="2000" dirty="0" smtClean="0">
                <a:cs typeface="Arial" charset="0"/>
              </a:rPr>
              <a:t>(from life or something else) </a:t>
            </a:r>
            <a:r>
              <a:rPr lang="en-US" sz="2000" i="1" dirty="0" smtClean="0">
                <a:cs typeface="Arial" charset="0"/>
              </a:rPr>
              <a:t>vs. </a:t>
            </a:r>
            <a:r>
              <a:rPr lang="en-US" sz="2000" dirty="0" smtClean="0">
                <a:cs typeface="Arial" charset="0"/>
              </a:rPr>
              <a:t>negotiating </a:t>
            </a:r>
            <a:r>
              <a:rPr lang="en-US" sz="2000" dirty="0">
                <a:cs typeface="Arial" charset="0"/>
              </a:rPr>
              <a:t>the </a:t>
            </a:r>
            <a:r>
              <a:rPr lang="en-US" sz="2000" dirty="0" smtClean="0">
                <a:cs typeface="Arial" charset="0"/>
              </a:rPr>
              <a:t>exit (develop a healthy plan) </a:t>
            </a:r>
          </a:p>
          <a:p>
            <a:endParaRPr lang="en-US" sz="1200" dirty="0" smtClean="0">
              <a:cs typeface="Arial" charset="0"/>
            </a:endParaRPr>
          </a:p>
          <a:p>
            <a:pPr marL="285750" indent="-285750">
              <a:buFont typeface="Wingdings" charset="2"/>
              <a:buChar char="v"/>
            </a:pPr>
            <a:r>
              <a:rPr lang="en-US" sz="2000" dirty="0">
                <a:cs typeface="Arial" charset="0"/>
              </a:rPr>
              <a:t>Gamblers commonly forget to consider cost/benefit (survival is focus</a:t>
            </a:r>
            <a:r>
              <a:rPr lang="en-US" sz="2000" dirty="0" smtClean="0">
                <a:cs typeface="Arial" charset="0"/>
              </a:rPr>
              <a:t>)</a:t>
            </a:r>
          </a:p>
          <a:p>
            <a:endParaRPr lang="en-US" sz="1200" dirty="0" smtClean="0">
              <a:cs typeface="Arial" charset="0"/>
            </a:endParaRPr>
          </a:p>
          <a:p>
            <a:pPr marL="285750" indent="-285750">
              <a:buFont typeface="Wingdings" charset="2"/>
              <a:buChar char="v"/>
            </a:pPr>
            <a:r>
              <a:rPr lang="en-US" sz="2000" dirty="0">
                <a:cs typeface="Arial" charset="0"/>
              </a:rPr>
              <a:t>People who would otherwise never commit a crime </a:t>
            </a:r>
          </a:p>
          <a:p>
            <a:endParaRPr lang="en-US" sz="1200" dirty="0">
              <a:cs typeface="Arial" charset="0"/>
            </a:endParaRPr>
          </a:p>
          <a:p>
            <a:pPr marL="285750" indent="-285750">
              <a:buFont typeface="Wingdings" charset="2"/>
              <a:buChar char="v"/>
            </a:pPr>
            <a:r>
              <a:rPr lang="en-US" sz="2000" dirty="0">
                <a:cs typeface="Arial" charset="0"/>
              </a:rPr>
              <a:t>Stealing from </a:t>
            </a:r>
            <a:r>
              <a:rPr lang="en-US" sz="2000" dirty="0" smtClean="0">
                <a:cs typeface="Arial" charset="0"/>
              </a:rPr>
              <a:t>family member’s purse or wallet, </a:t>
            </a:r>
            <a:r>
              <a:rPr lang="en-US" sz="2000" dirty="0">
                <a:cs typeface="Arial" charset="0"/>
              </a:rPr>
              <a:t>kids piggy bank</a:t>
            </a:r>
          </a:p>
          <a:p>
            <a:endParaRPr lang="en-US" sz="1200" dirty="0" smtClean="0">
              <a:cs typeface="Arial" charset="0"/>
            </a:endParaRPr>
          </a:p>
          <a:p>
            <a:pPr marL="285750" indent="-285750">
              <a:buFont typeface="Wingdings" charset="2"/>
              <a:buChar char="v"/>
            </a:pPr>
            <a:r>
              <a:rPr lang="en-US" sz="2000" dirty="0">
                <a:cs typeface="Arial" charset="0"/>
              </a:rPr>
              <a:t>Embezzling from job – family safety at </a:t>
            </a:r>
            <a:r>
              <a:rPr lang="en-US" sz="2000" dirty="0" smtClean="0">
                <a:cs typeface="Arial" charset="0"/>
              </a:rPr>
              <a:t>risk</a:t>
            </a:r>
          </a:p>
          <a:p>
            <a:endParaRPr lang="en-US" sz="1200" dirty="0" smtClean="0">
              <a:cs typeface="Arial" charset="0"/>
            </a:endParaRPr>
          </a:p>
          <a:p>
            <a:pPr marL="285750" indent="-285750">
              <a:buFont typeface="Wingdings" charset="2"/>
              <a:buChar char="v"/>
            </a:pPr>
            <a:r>
              <a:rPr lang="en-US" sz="2000" dirty="0">
                <a:cs typeface="Arial" charset="0"/>
              </a:rPr>
              <a:t>Loan sharks – </a:t>
            </a:r>
            <a:r>
              <a:rPr lang="en-US" sz="2000" dirty="0" smtClean="0">
                <a:cs typeface="Arial" charset="0"/>
              </a:rPr>
              <a:t>threats</a:t>
            </a:r>
            <a:endParaRPr lang="en-US" sz="2000" dirty="0">
              <a:cs typeface="Arial" charset="0"/>
            </a:endParaRPr>
          </a:p>
          <a:p>
            <a:endParaRPr lang="en-US" sz="1200" dirty="0" smtClean="0">
              <a:cs typeface="Arial" charset="0"/>
            </a:endParaRPr>
          </a:p>
          <a:p>
            <a:pPr marL="285750" indent="-285750">
              <a:buFont typeface="Wingdings" charset="2"/>
              <a:buChar char="v"/>
            </a:pPr>
            <a:r>
              <a:rPr lang="en-US" sz="2000" dirty="0" smtClean="0">
                <a:cs typeface="Arial" charset="0"/>
              </a:rPr>
              <a:t>Bankruptcy </a:t>
            </a:r>
            <a:r>
              <a:rPr lang="en-US" sz="2000" dirty="0">
                <a:cs typeface="Arial" charset="0"/>
              </a:rPr>
              <a:t>– to file or not to file??</a:t>
            </a:r>
          </a:p>
          <a:p>
            <a:endParaRPr lang="en-US" sz="1200" dirty="0" smtClean="0">
              <a:cs typeface="Arial" charset="0"/>
            </a:endParaRPr>
          </a:p>
          <a:p>
            <a:pPr marL="285750" indent="-285750">
              <a:buFont typeface="Wingdings" charset="2"/>
              <a:buChar char="v"/>
            </a:pPr>
            <a:r>
              <a:rPr lang="en-US" sz="2000" dirty="0" smtClean="0">
                <a:cs typeface="Arial" charset="0"/>
              </a:rPr>
              <a:t>Therapeutic court system (possible option) </a:t>
            </a:r>
            <a:endParaRPr lang="en-US" sz="2000" dirty="0" smtClean="0">
              <a:cs typeface="Arial" charset="0"/>
            </a:endParaRPr>
          </a:p>
          <a:p>
            <a:endParaRPr lang="en-US" sz="2000" dirty="0" smtClean="0">
              <a:cs typeface="Arial" charset="0"/>
            </a:endParaRPr>
          </a:p>
          <a:p>
            <a:r>
              <a:rPr lang="en-US" sz="2000" b="1" dirty="0" smtClean="0">
                <a:solidFill>
                  <a:schemeClr val="accent3"/>
                </a:solidFill>
                <a:cs typeface="Arial" charset="0"/>
              </a:rPr>
              <a:t>       BUT</a:t>
            </a:r>
            <a:r>
              <a:rPr lang="mr-IN" sz="2000" b="1" dirty="0" smtClean="0">
                <a:solidFill>
                  <a:schemeClr val="accent3"/>
                </a:solidFill>
                <a:cs typeface="Arial" charset="0"/>
              </a:rPr>
              <a:t>…</a:t>
            </a:r>
            <a:r>
              <a:rPr lang="en-US" sz="2000" b="1" dirty="0" smtClean="0">
                <a:solidFill>
                  <a:schemeClr val="accent3"/>
                </a:solidFill>
                <a:cs typeface="Arial" charset="0"/>
              </a:rPr>
              <a:t>. They may not be ready for action steps</a:t>
            </a:r>
            <a:r>
              <a:rPr lang="en-US" sz="2000" b="1" dirty="0" smtClean="0">
                <a:solidFill>
                  <a:schemeClr val="accent3"/>
                </a:solidFill>
                <a:cs typeface="Arial" charset="0"/>
              </a:rPr>
              <a:t> </a:t>
            </a:r>
            <a:endParaRPr lang="en-US" sz="2000" b="1" dirty="0">
              <a:solidFill>
                <a:schemeClr val="accent3"/>
              </a:solidFill>
              <a:cs typeface="Arial" charset="0"/>
            </a:endParaRPr>
          </a:p>
          <a:p>
            <a:endParaRPr lang="en-US" sz="1400" dirty="0" smtClean="0">
              <a:latin typeface="Arial" charset="0"/>
              <a:cs typeface="Arial" charset="0"/>
            </a:endParaRPr>
          </a:p>
          <a:p>
            <a:pPr marL="285750" indent="-285750">
              <a:buFont typeface="Wingdings" charset="2"/>
              <a:buChar char="v"/>
            </a:pPr>
            <a:endParaRPr lang="en-US" sz="1400" dirty="0" smtClean="0">
              <a:latin typeface="Arial" charset="0"/>
              <a:cs typeface="Arial" charset="0"/>
            </a:endParaRPr>
          </a:p>
          <a:p>
            <a:pPr marL="285750" indent="-285750">
              <a:buFont typeface="Wingdings" charset="2"/>
              <a:buChar char="v"/>
            </a:pPr>
            <a:endParaRPr lang="en-US" sz="1400" dirty="0">
              <a:latin typeface="Arial" charset="0"/>
              <a:cs typeface="Arial" charset="0"/>
            </a:endParaRPr>
          </a:p>
          <a:p>
            <a:pPr marL="285750" indent="-285750">
              <a:buFont typeface="Wingdings" charset="2"/>
              <a:buChar char="v"/>
            </a:pPr>
            <a:endParaRPr lang="en-US" sz="2000" dirty="0">
              <a:latin typeface="Arial" charset="0"/>
              <a:cs typeface="Arial" charset="0"/>
            </a:endParaRPr>
          </a:p>
          <a:p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endParaRPr lang="en-US" sz="2000" dirty="0">
              <a:latin typeface="Arial" charset="0"/>
              <a:cs typeface="Arial" charset="0"/>
            </a:endParaRPr>
          </a:p>
          <a:p>
            <a:endParaRPr lang="en-US" dirty="0">
              <a:latin typeface="Arial" charset="0"/>
              <a:cs typeface="Arial" charset="0"/>
            </a:endParaRPr>
          </a:p>
        </p:txBody>
      </p:sp>
      <p:pic>
        <p:nvPicPr>
          <p:cNvPr id="4" name="Picture 3" descr="artoon Woman Chasing Money With a Butterfly Ne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097" y="4800393"/>
            <a:ext cx="1967600" cy="177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0652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0147" y="376318"/>
            <a:ext cx="7671197" cy="6140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3260C"/>
                </a:solidFill>
              </a:rPr>
              <a:t>SETTING UP A PERSONAL </a:t>
            </a:r>
            <a:r>
              <a:rPr lang="en-US" sz="2800" b="1" dirty="0" smtClean="0">
                <a:solidFill>
                  <a:srgbClr val="C3260C"/>
                </a:solidFill>
              </a:rPr>
              <a:t>BUDGET*</a:t>
            </a:r>
            <a:endParaRPr lang="en-US" sz="2800" b="1" dirty="0" smtClean="0">
              <a:solidFill>
                <a:srgbClr val="C3260C"/>
              </a:solidFill>
            </a:endParaRPr>
          </a:p>
          <a:p>
            <a:endParaRPr lang="en-US" sz="1100" b="1" dirty="0" smtClean="0"/>
          </a:p>
          <a:p>
            <a:endParaRPr lang="en-US" dirty="0"/>
          </a:p>
          <a:p>
            <a:r>
              <a:rPr lang="en-US" sz="2400" b="1" dirty="0" smtClean="0">
                <a:solidFill>
                  <a:srgbClr val="C3260C"/>
                </a:solidFill>
              </a:rPr>
              <a:t>STEP 1 </a:t>
            </a:r>
            <a:r>
              <a:rPr lang="en-US" sz="2400" dirty="0" smtClean="0"/>
              <a:t>– Realize that you DO have control over the situation (avoid or reduce temptation of risk)</a:t>
            </a:r>
          </a:p>
          <a:p>
            <a:endParaRPr lang="en-US" sz="2400" dirty="0"/>
          </a:p>
          <a:p>
            <a:r>
              <a:rPr lang="en-US" sz="2400" b="1" dirty="0" smtClean="0">
                <a:solidFill>
                  <a:srgbClr val="C3260C"/>
                </a:solidFill>
              </a:rPr>
              <a:t>STEP 2 </a:t>
            </a:r>
            <a:r>
              <a:rPr lang="en-US" sz="2400" dirty="0" smtClean="0"/>
              <a:t>– Determine readiness/need to adhere to limits</a:t>
            </a:r>
          </a:p>
          <a:p>
            <a:endParaRPr lang="en-US" sz="2400" dirty="0"/>
          </a:p>
          <a:p>
            <a:r>
              <a:rPr lang="en-US" sz="2400" b="1" dirty="0" smtClean="0">
                <a:solidFill>
                  <a:srgbClr val="C3260C"/>
                </a:solidFill>
              </a:rPr>
              <a:t>STEP 3 </a:t>
            </a:r>
            <a:r>
              <a:rPr lang="en-US" sz="2400" dirty="0" smtClean="0"/>
              <a:t>– Outline where finances currently stand </a:t>
            </a:r>
          </a:p>
          <a:p>
            <a:endParaRPr lang="en-US" sz="2400" dirty="0"/>
          </a:p>
          <a:p>
            <a:r>
              <a:rPr lang="en-US" sz="2400" b="1" dirty="0" smtClean="0">
                <a:solidFill>
                  <a:srgbClr val="C3260C"/>
                </a:solidFill>
              </a:rPr>
              <a:t>STEP 4 </a:t>
            </a:r>
            <a:r>
              <a:rPr lang="en-US" sz="2400" dirty="0" smtClean="0"/>
              <a:t>– Outline goals for where you want/need to be </a:t>
            </a:r>
          </a:p>
          <a:p>
            <a:endParaRPr lang="en-US" sz="2400" dirty="0"/>
          </a:p>
          <a:p>
            <a:r>
              <a:rPr lang="en-US" sz="2400" b="1" dirty="0" smtClean="0">
                <a:solidFill>
                  <a:srgbClr val="C3260C"/>
                </a:solidFill>
              </a:rPr>
              <a:t>STEP 5 </a:t>
            </a:r>
            <a:r>
              <a:rPr lang="en-US" sz="2400" dirty="0" smtClean="0"/>
              <a:t>– Examine the differences &amp; gap/excess</a:t>
            </a:r>
          </a:p>
          <a:p>
            <a:endParaRPr lang="en-US" sz="2400" dirty="0"/>
          </a:p>
          <a:p>
            <a:r>
              <a:rPr lang="en-US" sz="2400" b="1" dirty="0" smtClean="0">
                <a:solidFill>
                  <a:srgbClr val="C3260C"/>
                </a:solidFill>
              </a:rPr>
              <a:t>STEP 6 </a:t>
            </a:r>
            <a:r>
              <a:rPr lang="en-US" sz="2400" dirty="0" smtClean="0"/>
              <a:t>– Develop a plan to implement shifts/</a:t>
            </a:r>
            <a:r>
              <a:rPr lang="en-US" sz="2400" dirty="0" smtClean="0"/>
              <a:t>changes</a:t>
            </a:r>
          </a:p>
          <a:p>
            <a:endParaRPr lang="en-US" sz="2400" dirty="0" smtClean="0"/>
          </a:p>
          <a:p>
            <a:pPr algn="ctr"/>
            <a:r>
              <a:rPr lang="en-US" sz="2400" b="1" dirty="0" smtClean="0">
                <a:solidFill>
                  <a:srgbClr val="C32D2E"/>
                </a:solidFill>
              </a:rPr>
              <a:t>*Budget MONEY and TIME</a:t>
            </a:r>
            <a:endParaRPr lang="en-US" sz="2400" b="1" dirty="0">
              <a:solidFill>
                <a:srgbClr val="C32D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17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0147" y="486077"/>
            <a:ext cx="7613478" cy="6832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3260C"/>
                </a:solidFill>
              </a:rPr>
              <a:t>BUDGET – STRENGTHS </a:t>
            </a:r>
            <a:r>
              <a:rPr lang="en-US" sz="2800" b="1" dirty="0">
                <a:solidFill>
                  <a:srgbClr val="C3260C"/>
                </a:solidFill>
              </a:rPr>
              <a:t>&amp;</a:t>
            </a:r>
            <a:r>
              <a:rPr lang="en-US" sz="2800" b="1" dirty="0" smtClean="0">
                <a:solidFill>
                  <a:srgbClr val="C3260C"/>
                </a:solidFill>
              </a:rPr>
              <a:t> CHALLENGES</a:t>
            </a:r>
          </a:p>
          <a:p>
            <a:endParaRPr lang="en-US" dirty="0"/>
          </a:p>
          <a:p>
            <a:r>
              <a:rPr lang="en-US" sz="2400" b="1" dirty="0" smtClean="0">
                <a:solidFill>
                  <a:srgbClr val="C3260C"/>
                </a:solidFill>
              </a:rPr>
              <a:t>Strengths:</a:t>
            </a:r>
          </a:p>
          <a:p>
            <a:endParaRPr lang="en-US" sz="1000" b="1" dirty="0">
              <a:solidFill>
                <a:srgbClr val="C3260C"/>
              </a:solidFill>
            </a:endParaRPr>
          </a:p>
          <a:p>
            <a:pPr marL="342900" indent="-342900">
              <a:buFont typeface="Wingdings" charset="2"/>
              <a:buChar char="v"/>
            </a:pPr>
            <a:r>
              <a:rPr lang="en-US" sz="2400" dirty="0" smtClean="0">
                <a:solidFill>
                  <a:srgbClr val="000000"/>
                </a:solidFill>
              </a:rPr>
              <a:t>Provides visual account for stabilization &amp; improvement</a:t>
            </a:r>
          </a:p>
          <a:p>
            <a:pPr marL="342900" indent="-342900">
              <a:buFont typeface="Wingdings" charset="2"/>
              <a:buChar char="v"/>
            </a:pPr>
            <a:r>
              <a:rPr lang="en-US" sz="2400" dirty="0" smtClean="0">
                <a:solidFill>
                  <a:srgbClr val="000000"/>
                </a:solidFill>
              </a:rPr>
              <a:t>Allows for support and assistance from others</a:t>
            </a:r>
          </a:p>
          <a:p>
            <a:pPr marL="342900" indent="-342900">
              <a:buFont typeface="Wingdings" charset="2"/>
              <a:buChar char="v"/>
            </a:pPr>
            <a:r>
              <a:rPr lang="en-US" sz="2400" dirty="0" smtClean="0">
                <a:solidFill>
                  <a:srgbClr val="000000"/>
                </a:solidFill>
              </a:rPr>
              <a:t>Keeps track of diminishing loan balances and payments being made on time (encouragement/empowerment)</a:t>
            </a:r>
          </a:p>
          <a:p>
            <a:pPr marL="342900" indent="-342900">
              <a:buFont typeface="Wingdings" charset="2"/>
              <a:buChar char="v"/>
            </a:pPr>
            <a:r>
              <a:rPr lang="en-US" sz="2400" dirty="0" smtClean="0">
                <a:solidFill>
                  <a:srgbClr val="000000"/>
                </a:solidFill>
              </a:rPr>
              <a:t>Promotes continued adherence and revision of </a:t>
            </a:r>
            <a:r>
              <a:rPr lang="en-US" sz="2400" dirty="0" smtClean="0">
                <a:solidFill>
                  <a:srgbClr val="000000"/>
                </a:solidFill>
              </a:rPr>
              <a:t>goals</a:t>
            </a:r>
          </a:p>
          <a:p>
            <a:pPr marL="342900" indent="-342900">
              <a:buFont typeface="Wingdings" charset="2"/>
              <a:buChar char="v"/>
            </a:pPr>
            <a:r>
              <a:rPr lang="en-US" sz="2400" dirty="0" smtClean="0">
                <a:solidFill>
                  <a:srgbClr val="000000"/>
                </a:solidFill>
              </a:rPr>
              <a:t>Allows ability to determine “financial breathing space”</a:t>
            </a:r>
          </a:p>
          <a:p>
            <a:pPr marL="342900" indent="-342900">
              <a:buFont typeface="Wingdings" charset="2"/>
              <a:buChar char="v"/>
            </a:pPr>
            <a:r>
              <a:rPr lang="en-US" sz="2400" dirty="0" smtClean="0">
                <a:solidFill>
                  <a:srgbClr val="000000"/>
                </a:solidFill>
              </a:rPr>
              <a:t>More MONEY is not the answer; more CONTROL is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342900" indent="-342900">
              <a:buFont typeface="Wingdings" charset="2"/>
              <a:buChar char="v"/>
            </a:pPr>
            <a:endParaRPr lang="en-US" sz="2400" b="1" dirty="0">
              <a:solidFill>
                <a:srgbClr val="000000"/>
              </a:solidFill>
            </a:endParaRPr>
          </a:p>
          <a:p>
            <a:r>
              <a:rPr lang="en-US" sz="2400" b="1" dirty="0" smtClean="0">
                <a:solidFill>
                  <a:srgbClr val="FF6600"/>
                </a:solidFill>
              </a:rPr>
              <a:t>Possible Challenges:</a:t>
            </a:r>
          </a:p>
          <a:p>
            <a:pPr marL="342900" indent="-342900">
              <a:buFont typeface="Wingdings" charset="2"/>
              <a:buChar char="v"/>
            </a:pPr>
            <a:endParaRPr lang="en-US" sz="1000" dirty="0">
              <a:solidFill>
                <a:srgbClr val="000000"/>
              </a:solidFill>
            </a:endParaRPr>
          </a:p>
          <a:p>
            <a:pPr marL="342900" indent="-342900">
              <a:buFont typeface="Wingdings" charset="2"/>
              <a:buChar char="v"/>
            </a:pPr>
            <a:r>
              <a:rPr lang="en-US" sz="2400" dirty="0" smtClean="0">
                <a:solidFill>
                  <a:srgbClr val="000000"/>
                </a:solidFill>
              </a:rPr>
              <a:t>May invite manipulation/opportunity for choosing risk</a:t>
            </a:r>
          </a:p>
          <a:p>
            <a:pPr marL="342900" indent="-342900">
              <a:buFont typeface="Wingdings" charset="2"/>
              <a:buChar char="v"/>
            </a:pPr>
            <a:r>
              <a:rPr lang="en-US" sz="2400" dirty="0" smtClean="0">
                <a:solidFill>
                  <a:srgbClr val="000000"/>
                </a:solidFill>
              </a:rPr>
              <a:t>Could be overwhelming or frustrating (or invite excuses)</a:t>
            </a:r>
          </a:p>
          <a:p>
            <a:pPr marL="342900" indent="-342900">
              <a:buFont typeface="Wingdings" charset="2"/>
              <a:buChar char="v"/>
            </a:pPr>
            <a:r>
              <a:rPr lang="en-US" sz="2400" dirty="0" smtClean="0">
                <a:solidFill>
                  <a:srgbClr val="000000"/>
                </a:solidFill>
              </a:rPr>
              <a:t>Honesty may not be possible at the time</a:t>
            </a:r>
          </a:p>
          <a:p>
            <a:pPr marL="342900" indent="-342900">
              <a:buFont typeface="Wingdings" charset="2"/>
              <a:buChar char="v"/>
            </a:pPr>
            <a:r>
              <a:rPr lang="en-US" sz="2400" dirty="0" smtClean="0">
                <a:solidFill>
                  <a:srgbClr val="000000"/>
                </a:solidFill>
              </a:rPr>
              <a:t>Family member/s may have different goals/values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217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0147" y="517438"/>
            <a:ext cx="7632717" cy="6063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3260C"/>
                </a:solidFill>
              </a:rPr>
              <a:t>STEPS  TO </a:t>
            </a:r>
            <a:r>
              <a:rPr lang="en-US" sz="2800" b="1" dirty="0" smtClean="0">
                <a:solidFill>
                  <a:srgbClr val="C3260C"/>
                </a:solidFill>
              </a:rPr>
              <a:t>REDUCE/MANAGE </a:t>
            </a:r>
            <a:r>
              <a:rPr lang="en-US" sz="2800" b="1" dirty="0" smtClean="0">
                <a:solidFill>
                  <a:srgbClr val="C3260C"/>
                </a:solidFill>
              </a:rPr>
              <a:t>DEBT</a:t>
            </a:r>
          </a:p>
          <a:p>
            <a:endParaRPr lang="en-US" dirty="0"/>
          </a:p>
          <a:p>
            <a:r>
              <a:rPr lang="en-US" sz="2400" b="1" dirty="0" smtClean="0">
                <a:solidFill>
                  <a:srgbClr val="C3260C"/>
                </a:solidFill>
              </a:rPr>
              <a:t>STEP 1 </a:t>
            </a:r>
            <a:r>
              <a:rPr lang="en-US" sz="2400" dirty="0" smtClean="0"/>
              <a:t>– Admit/identify that there is a debt problem</a:t>
            </a:r>
          </a:p>
          <a:p>
            <a:endParaRPr lang="en-US" sz="1200" dirty="0" smtClean="0"/>
          </a:p>
          <a:p>
            <a:r>
              <a:rPr lang="en-US" sz="2400" b="1" dirty="0" smtClean="0">
                <a:solidFill>
                  <a:srgbClr val="C3260C"/>
                </a:solidFill>
              </a:rPr>
              <a:t>STEP 2 </a:t>
            </a:r>
            <a:r>
              <a:rPr lang="en-US" sz="2400" dirty="0" smtClean="0"/>
              <a:t>– Commit to seeking options to correct deficit</a:t>
            </a:r>
          </a:p>
          <a:p>
            <a:endParaRPr lang="en-US" sz="1200" dirty="0" smtClean="0"/>
          </a:p>
          <a:p>
            <a:r>
              <a:rPr lang="en-US" sz="2400" b="1" dirty="0" smtClean="0">
                <a:solidFill>
                  <a:srgbClr val="C3260C"/>
                </a:solidFill>
              </a:rPr>
              <a:t>STEP 3 </a:t>
            </a:r>
            <a:r>
              <a:rPr lang="en-US" sz="2400" dirty="0" smtClean="0"/>
              <a:t>– Implement goals to stop debt spending (separate from goal to stop gambling – equal importance)</a:t>
            </a:r>
          </a:p>
          <a:p>
            <a:endParaRPr lang="en-US" b="1" dirty="0" smtClean="0">
              <a:solidFill>
                <a:srgbClr val="C3260C"/>
              </a:solidFill>
            </a:endParaRPr>
          </a:p>
          <a:p>
            <a:r>
              <a:rPr lang="en-US" sz="2400" b="1" dirty="0" smtClean="0">
                <a:solidFill>
                  <a:srgbClr val="C3260C"/>
                </a:solidFill>
              </a:rPr>
              <a:t>STEP 4 </a:t>
            </a:r>
            <a:r>
              <a:rPr lang="en-US" sz="2400" dirty="0" smtClean="0"/>
              <a:t>– Consider development of a budget*</a:t>
            </a:r>
          </a:p>
          <a:p>
            <a:endParaRPr lang="en-US" sz="1200" b="1" dirty="0" smtClean="0">
              <a:solidFill>
                <a:srgbClr val="C3260C"/>
              </a:solidFill>
            </a:endParaRPr>
          </a:p>
          <a:p>
            <a:r>
              <a:rPr lang="en-US" sz="2400" b="1" dirty="0" smtClean="0">
                <a:solidFill>
                  <a:srgbClr val="C3260C"/>
                </a:solidFill>
              </a:rPr>
              <a:t>STEP 5 </a:t>
            </a:r>
            <a:r>
              <a:rPr lang="en-US" sz="2400" dirty="0" smtClean="0"/>
              <a:t>– Develop a spending plan – base on current budget</a:t>
            </a:r>
          </a:p>
          <a:p>
            <a:endParaRPr lang="en-US" sz="1200" dirty="0"/>
          </a:p>
          <a:p>
            <a:r>
              <a:rPr lang="en-US" sz="2400" b="1" dirty="0" smtClean="0">
                <a:solidFill>
                  <a:srgbClr val="C3260C"/>
                </a:solidFill>
              </a:rPr>
              <a:t>STEP 6 </a:t>
            </a:r>
            <a:r>
              <a:rPr lang="en-US" sz="2400" dirty="0" smtClean="0"/>
              <a:t>– Track spending – especially cash (consider turning money over to someone for monitoring) </a:t>
            </a:r>
            <a:r>
              <a:rPr lang="en-US" dirty="0" smtClean="0"/>
              <a:t>See slide 19</a:t>
            </a:r>
          </a:p>
          <a:p>
            <a:endParaRPr lang="en-US" sz="1200" dirty="0"/>
          </a:p>
          <a:p>
            <a:r>
              <a:rPr lang="en-US" sz="2400" b="1" dirty="0" smtClean="0">
                <a:solidFill>
                  <a:srgbClr val="C3260C"/>
                </a:solidFill>
              </a:rPr>
              <a:t>STEP 7 </a:t>
            </a:r>
            <a:r>
              <a:rPr lang="en-US" sz="2400" dirty="0" smtClean="0"/>
              <a:t>– Review progress regularly - celebrate success and revise goals as </a:t>
            </a:r>
            <a:r>
              <a:rPr lang="en-US" sz="2400" dirty="0" smtClean="0"/>
              <a:t>needed </a:t>
            </a:r>
            <a:r>
              <a:rPr lang="en-US" sz="2000" dirty="0" smtClean="0"/>
              <a:t>(also may review with support person)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762901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0147" y="517438"/>
            <a:ext cx="7594237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32D2E"/>
                </a:solidFill>
              </a:rPr>
              <a:t>TIPS FOR FAMILY MEMBERS – FINANCIAL STRATEGIES</a:t>
            </a:r>
          </a:p>
          <a:p>
            <a:endParaRPr lang="en-US" sz="14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Become aware of status for ALL family investments, bank accounts, life insurance, safe deposit box, retirement fund, as well as debt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Request </a:t>
            </a:r>
            <a:r>
              <a:rPr lang="en-US" sz="2000" dirty="0"/>
              <a:t>online access to any and all accounts </a:t>
            </a:r>
            <a:r>
              <a:rPr lang="en-US" sz="2000" dirty="0" smtClean="0"/>
              <a:t>for monitoring</a:t>
            </a:r>
            <a:endParaRPr lang="en-US" sz="2000" dirty="0"/>
          </a:p>
          <a:p>
            <a:endParaRPr lang="en-US" sz="1200" dirty="0" smtClean="0"/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R</a:t>
            </a:r>
            <a:r>
              <a:rPr lang="en-US" sz="2000" dirty="0" smtClean="0"/>
              <a:t>emove your name from all joint credit card accounts (consider opening one card for yourself with a low limit for emergencies)</a:t>
            </a:r>
          </a:p>
          <a:p>
            <a:endParaRPr lang="en-US" sz="12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Throw away new credit card advertisements and opt out of new offers      </a:t>
            </a:r>
            <a:r>
              <a:rPr lang="en-US" sz="2000" b="1" dirty="0" smtClean="0">
                <a:solidFill>
                  <a:srgbClr val="C32D2E"/>
                </a:solidFill>
              </a:rPr>
              <a:t>http://optoutprescreen.com  or http</a:t>
            </a:r>
            <a:r>
              <a:rPr lang="en-US" sz="2000" b="1" dirty="0">
                <a:solidFill>
                  <a:srgbClr val="C32D2E"/>
                </a:solidFill>
              </a:rPr>
              <a:t>://</a:t>
            </a:r>
            <a:r>
              <a:rPr lang="en-US" sz="2000" b="1" dirty="0" smtClean="0">
                <a:solidFill>
                  <a:srgbClr val="C32D2E"/>
                </a:solidFill>
              </a:rPr>
              <a:t>donotcall.gov</a:t>
            </a:r>
          </a:p>
          <a:p>
            <a:endParaRPr lang="en-US" sz="12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Open your own safe deposit box for valuables or put a lock on extra bedroom and store valuables if pawning or sale of clothing is a concern</a:t>
            </a:r>
          </a:p>
          <a:p>
            <a:endParaRPr lang="en-US" sz="12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Seek legal advice as desired to protect self and others from resulting debt or other legal </a:t>
            </a:r>
            <a:r>
              <a:rPr lang="en-US" sz="2000" dirty="0" smtClean="0"/>
              <a:t>issues (restitution etc.)</a:t>
            </a:r>
            <a:endParaRPr lang="en-US" sz="2000" dirty="0" smtClean="0"/>
          </a:p>
          <a:p>
            <a:endParaRPr lang="en-US" sz="12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Open separate accounts, change password often, monitor closely</a:t>
            </a:r>
          </a:p>
          <a:p>
            <a:endParaRPr lang="en-US" sz="12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Seek help/support if emotional or physical abuse is a concern</a:t>
            </a:r>
          </a:p>
        </p:txBody>
      </p:sp>
    </p:spTree>
    <p:extLst>
      <p:ext uri="{BB962C8B-B14F-4D97-AF65-F5344CB8AC3E}">
        <p14:creationId xmlns:p14="http://schemas.microsoft.com/office/powerpoint/2010/main" val="15779854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0147" y="517438"/>
            <a:ext cx="7594237" cy="6340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32D2E"/>
                </a:solidFill>
              </a:rPr>
              <a:t>F</a:t>
            </a:r>
            <a:r>
              <a:rPr lang="en-US" sz="2400" b="1" dirty="0" smtClean="0">
                <a:solidFill>
                  <a:srgbClr val="C32D2E"/>
                </a:solidFill>
              </a:rPr>
              <a:t>inancial evidence of a gambling problem </a:t>
            </a:r>
            <a:endParaRPr lang="en-US" sz="2400" b="1" dirty="0">
              <a:solidFill>
                <a:srgbClr val="C32D2E"/>
              </a:solidFill>
            </a:endParaRPr>
          </a:p>
          <a:p>
            <a:pPr algn="ctr"/>
            <a:r>
              <a:rPr lang="en-US" sz="2000" dirty="0" smtClean="0">
                <a:solidFill>
                  <a:srgbClr val="C32D2E"/>
                </a:solidFill>
              </a:rPr>
              <a:t>(examples of places to look - symptoms)</a:t>
            </a:r>
            <a:endParaRPr lang="en-US" sz="2000" dirty="0" smtClean="0">
              <a:solidFill>
                <a:srgbClr val="C32D2E"/>
              </a:solidFill>
            </a:endParaRPr>
          </a:p>
          <a:p>
            <a:endParaRPr lang="en-US" sz="1400" dirty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Post Office boxes (for hiding </a:t>
            </a:r>
            <a:r>
              <a:rPr lang="en-US" sz="2400" dirty="0" smtClean="0"/>
              <a:t>bills etc. </a:t>
            </a:r>
            <a:r>
              <a:rPr lang="en-US" sz="2400" dirty="0" smtClean="0"/>
              <a:t>from family) </a:t>
            </a:r>
          </a:p>
          <a:p>
            <a:endParaRPr lang="en-US" sz="12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Credit card statements (“gift shop” or other casino charges)</a:t>
            </a:r>
          </a:p>
          <a:p>
            <a:pPr marL="285750" indent="-285750">
              <a:buFont typeface="Arial"/>
              <a:buChar char="•"/>
            </a:pPr>
            <a:endParaRPr lang="en-US" sz="12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Bank statements (balance, cash or debit withdrawals)</a:t>
            </a:r>
          </a:p>
          <a:p>
            <a:endParaRPr lang="en-US" sz="12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Credit score (will show credit cards and other debt)</a:t>
            </a:r>
          </a:p>
          <a:p>
            <a:pPr marL="285750" indent="-285750">
              <a:buFont typeface="Arial"/>
              <a:buChar char="•"/>
            </a:pPr>
            <a:endParaRPr lang="en-US" sz="12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Tax returns (poor records to hide problem; write offs)</a:t>
            </a:r>
          </a:p>
          <a:p>
            <a:pPr marL="285750" indent="-285750">
              <a:buFont typeface="Arial"/>
              <a:buChar char="•"/>
            </a:pPr>
            <a:endParaRPr lang="en-US" sz="12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Missing clothing, jewelry, art, personal items (pawn, sell)</a:t>
            </a:r>
          </a:p>
          <a:p>
            <a:pPr marL="285750" indent="-285750">
              <a:buFont typeface="Arial"/>
              <a:buChar char="•"/>
            </a:pPr>
            <a:endParaRPr lang="en-US" sz="12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Suspicious “robbery” or theft</a:t>
            </a:r>
          </a:p>
          <a:p>
            <a:endParaRPr lang="en-US" sz="12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Home or office for hidden “gambling” money</a:t>
            </a:r>
          </a:p>
          <a:p>
            <a:pPr marL="285750" indent="-285750">
              <a:buFont typeface="Arial"/>
              <a:buChar char="•"/>
            </a:pPr>
            <a:endParaRPr lang="en-US" sz="12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Empty refrigerator, pantry</a:t>
            </a:r>
          </a:p>
        </p:txBody>
      </p:sp>
    </p:spTree>
    <p:extLst>
      <p:ext uri="{BB962C8B-B14F-4D97-AF65-F5344CB8AC3E}">
        <p14:creationId xmlns:p14="http://schemas.microsoft.com/office/powerpoint/2010/main" val="38400828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5825" y="423359"/>
            <a:ext cx="7617038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3260C"/>
                </a:solidFill>
              </a:rPr>
              <a:t>MONITORING </a:t>
            </a:r>
            <a:r>
              <a:rPr lang="mr-IN" sz="2000" b="1" dirty="0" smtClean="0">
                <a:solidFill>
                  <a:srgbClr val="C3260C"/>
                </a:solidFill>
              </a:rPr>
              <a:t>–</a:t>
            </a:r>
            <a:r>
              <a:rPr lang="en-US" sz="2000" b="1" dirty="0" smtClean="0">
                <a:solidFill>
                  <a:srgbClr val="C3260C"/>
                </a:solidFill>
              </a:rPr>
              <a:t> (by choice)</a:t>
            </a:r>
          </a:p>
          <a:p>
            <a:pPr algn="ctr"/>
            <a:r>
              <a:rPr lang="en-US" sz="2000" b="1" dirty="0" smtClean="0">
                <a:solidFill>
                  <a:srgbClr val="C3260C"/>
                </a:solidFill>
              </a:rPr>
              <a:t>TURNING MONEY OVER TO SOMEONE ELSE</a:t>
            </a:r>
            <a:endParaRPr lang="en-US" sz="2000" b="1" dirty="0">
              <a:solidFill>
                <a:srgbClr val="C3260C"/>
              </a:solidFill>
            </a:endParaRPr>
          </a:p>
          <a:p>
            <a:endParaRPr lang="en-US" sz="1200" b="1" dirty="0">
              <a:solidFill>
                <a:srgbClr val="C3260C"/>
              </a:solidFill>
            </a:endParaRPr>
          </a:p>
          <a:p>
            <a:r>
              <a:rPr lang="en-US" sz="2000" b="1" dirty="0" smtClean="0">
                <a:solidFill>
                  <a:srgbClr val="C3260C"/>
                </a:solidFill>
              </a:rPr>
              <a:t>Possible Positive Outcomes (if receptive on both sides): </a:t>
            </a:r>
            <a:endParaRPr lang="en-US" sz="2000" b="1" dirty="0">
              <a:solidFill>
                <a:srgbClr val="C3260C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control cash flow and reduce accessible money to gamble or spend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l</a:t>
            </a:r>
            <a:r>
              <a:rPr lang="en-US" sz="2000" dirty="0" smtClean="0">
                <a:solidFill>
                  <a:srgbClr val="000000"/>
                </a:solidFill>
              </a:rPr>
              <a:t>earn to manage day-to-day with a budget and an “allowance”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avoid/reduce temptation of credit card use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f</a:t>
            </a:r>
            <a:r>
              <a:rPr lang="en-US" sz="2000" dirty="0" smtClean="0">
                <a:solidFill>
                  <a:srgbClr val="000000"/>
                </a:solidFill>
              </a:rPr>
              <a:t>eel supported by knowing joint account is being monitored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f</a:t>
            </a:r>
            <a:r>
              <a:rPr lang="en-US" sz="2000" dirty="0" smtClean="0">
                <a:solidFill>
                  <a:srgbClr val="000000"/>
                </a:solidFill>
              </a:rPr>
              <a:t>eel safe knowing someone is holding the funds for rent/mortgage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r</a:t>
            </a:r>
            <a:r>
              <a:rPr lang="en-US" sz="2000" dirty="0" smtClean="0">
                <a:solidFill>
                  <a:srgbClr val="000000"/>
                </a:solidFill>
              </a:rPr>
              <a:t>educe stress by allowing someone else to pay the bills (give input)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Allows opportunity to examine underlying beliefs and </a:t>
            </a:r>
            <a:r>
              <a:rPr lang="en-US" sz="2000" dirty="0">
                <a:solidFill>
                  <a:srgbClr val="000000"/>
                </a:solidFill>
              </a:rPr>
              <a:t>freedom </a:t>
            </a:r>
            <a:r>
              <a:rPr lang="en-US" sz="2000" dirty="0" smtClean="0">
                <a:solidFill>
                  <a:srgbClr val="000000"/>
                </a:solidFill>
              </a:rPr>
              <a:t>to learn own value system</a:t>
            </a:r>
          </a:p>
          <a:p>
            <a:endParaRPr lang="en-US" sz="1400" b="1" dirty="0" smtClean="0">
              <a:solidFill>
                <a:srgbClr val="C3260C"/>
              </a:solidFill>
            </a:endParaRPr>
          </a:p>
          <a:p>
            <a:r>
              <a:rPr lang="en-US" sz="2000" b="1" dirty="0" smtClean="0">
                <a:solidFill>
                  <a:srgbClr val="C3260C"/>
                </a:solidFill>
              </a:rPr>
              <a:t>Additional tips to enhance monitoring: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Lower limit or cancel credit and debit cards 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Use direct deposit for paycheck, or have someone else pick it up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Do not carry cash (or gift cards for some people)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Set up text alerts from the bank for withdrawals, deposits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Family members should consider developing own list of strategies  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If using a payee, choose carefully!  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263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9047" y="260483"/>
            <a:ext cx="8124953" cy="6401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3260C"/>
                </a:solidFill>
              </a:rPr>
              <a:t>Introduction - Background</a:t>
            </a:r>
            <a:endParaRPr lang="en-US" sz="2800" b="1" dirty="0">
              <a:solidFill>
                <a:srgbClr val="C3260C"/>
              </a:solidFill>
            </a:endParaRPr>
          </a:p>
          <a:p>
            <a:endParaRPr lang="en-US" sz="2000" b="1" dirty="0" smtClean="0"/>
          </a:p>
          <a:p>
            <a:r>
              <a:rPr lang="en-US" sz="2400" b="1" dirty="0" smtClean="0">
                <a:solidFill>
                  <a:srgbClr val="C3260C"/>
                </a:solidFill>
              </a:rPr>
              <a:t>   Focus </a:t>
            </a:r>
            <a:r>
              <a:rPr lang="en-US" sz="2400" b="1" dirty="0">
                <a:solidFill>
                  <a:srgbClr val="C3260C"/>
                </a:solidFill>
              </a:rPr>
              <a:t>of the presentation</a:t>
            </a:r>
            <a:r>
              <a:rPr lang="en-US" sz="2400" b="1" dirty="0" smtClean="0">
                <a:solidFill>
                  <a:srgbClr val="C3260C"/>
                </a:solidFill>
              </a:rPr>
              <a:t>:</a:t>
            </a:r>
            <a:endParaRPr lang="en-US" sz="2400" dirty="0"/>
          </a:p>
          <a:p>
            <a:pPr marL="800100" lvl="1" indent="-342900">
              <a:buFont typeface="Wingdings" charset="2"/>
              <a:buChar char="v"/>
            </a:pPr>
            <a:r>
              <a:rPr lang="en-US" sz="2400" dirty="0" smtClean="0"/>
              <a:t>Most </a:t>
            </a:r>
            <a:r>
              <a:rPr lang="en-US" sz="2400" dirty="0"/>
              <a:t>information </a:t>
            </a:r>
            <a:r>
              <a:rPr lang="en-US" sz="2400" dirty="0" smtClean="0"/>
              <a:t>and </a:t>
            </a:r>
            <a:r>
              <a:rPr lang="en-US" sz="2400" i="1" dirty="0" smtClean="0"/>
              <a:t>ideas</a:t>
            </a:r>
            <a:r>
              <a:rPr lang="en-US" sz="2400" dirty="0" smtClean="0"/>
              <a:t> are</a:t>
            </a:r>
            <a:r>
              <a:rPr lang="en-US" sz="2400" dirty="0" smtClean="0"/>
              <a:t> </a:t>
            </a:r>
            <a:r>
              <a:rPr lang="en-US" sz="2400" dirty="0"/>
              <a:t>geared toward adults </a:t>
            </a:r>
            <a:endParaRPr lang="en-US" sz="2400" dirty="0" smtClean="0"/>
          </a:p>
          <a:p>
            <a:pPr marL="800100" lvl="1" indent="-342900">
              <a:buFont typeface="Wingdings" charset="2"/>
              <a:buChar char="v"/>
            </a:pPr>
            <a:r>
              <a:rPr lang="en-US" sz="2400" dirty="0" smtClean="0"/>
              <a:t>Consider several healthy ways to save and spend (money AND time) – avoid cookie cutter approach</a:t>
            </a:r>
          </a:p>
          <a:p>
            <a:pPr marL="800100" lvl="1" indent="-342900">
              <a:buFont typeface="Wingdings" charset="2"/>
              <a:buChar char="v"/>
            </a:pPr>
            <a:r>
              <a:rPr lang="en-US" sz="2400" dirty="0"/>
              <a:t>Explore underlying </a:t>
            </a:r>
            <a:r>
              <a:rPr lang="en-US" sz="2400" dirty="0" smtClean="0"/>
              <a:t>beliefs, expectations, values</a:t>
            </a:r>
          </a:p>
          <a:p>
            <a:pPr lvl="1"/>
            <a:endParaRPr lang="en-US" dirty="0" smtClean="0"/>
          </a:p>
          <a:p>
            <a:pPr lvl="1"/>
            <a:r>
              <a:rPr lang="en-US" sz="2400" b="1" i="1" dirty="0"/>
              <a:t>Recovery is for anyone willing to consider hope for the future – there is always hope! </a:t>
            </a:r>
            <a:r>
              <a:rPr lang="en-US" sz="2000" i="1" dirty="0" smtClean="0"/>
              <a:t>(and there is more than one way to get healthy.)</a:t>
            </a:r>
            <a:endParaRPr lang="en-US" sz="2000" i="1" dirty="0"/>
          </a:p>
          <a:p>
            <a:pPr lvl="1"/>
            <a:endParaRPr lang="en-US" sz="2400" dirty="0" smtClean="0"/>
          </a:p>
          <a:p>
            <a:pPr marL="228600" lvl="1"/>
            <a:r>
              <a:rPr lang="en-US" sz="2400" b="1" dirty="0" smtClean="0">
                <a:solidFill>
                  <a:srgbClr val="C3260C"/>
                </a:solidFill>
              </a:rPr>
              <a:t>The presentation will NOT:</a:t>
            </a:r>
          </a:p>
          <a:p>
            <a:pPr marL="845820" lvl="2" indent="-342900">
              <a:buFont typeface="Wingdings" charset="2"/>
              <a:buChar char="v"/>
            </a:pPr>
            <a:r>
              <a:rPr lang="en-US" sz="2400" dirty="0" smtClean="0"/>
              <a:t>Include </a:t>
            </a:r>
            <a:r>
              <a:rPr lang="en-US" sz="2400" dirty="0"/>
              <a:t>an exhaustive list of strategies or concepts</a:t>
            </a:r>
          </a:p>
          <a:p>
            <a:pPr marL="845820" lvl="2" indent="-342900">
              <a:buFont typeface="Wingdings" charset="2"/>
              <a:buChar char="v"/>
            </a:pPr>
            <a:r>
              <a:rPr lang="en-US" sz="2400" dirty="0" smtClean="0"/>
              <a:t>Provide advice on professional financial </a:t>
            </a:r>
            <a:r>
              <a:rPr lang="en-US" sz="2400" dirty="0" smtClean="0"/>
              <a:t>planning</a:t>
            </a:r>
          </a:p>
          <a:p>
            <a:pPr marL="845820" lvl="2" indent="-342900">
              <a:buFont typeface="Wingdings" charset="2"/>
              <a:buChar char="v"/>
            </a:pPr>
            <a:r>
              <a:rPr lang="en-US" sz="2400" dirty="0" smtClean="0"/>
              <a:t>Will not provide exact methods, rules, or requirements</a:t>
            </a:r>
            <a:endParaRPr lang="en-US" sz="2400" dirty="0"/>
          </a:p>
          <a:p>
            <a:pPr marL="502920" lvl="2"/>
            <a:endParaRPr lang="en-US" dirty="0" smtClean="0"/>
          </a:p>
          <a:p>
            <a:pPr marL="502920"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2120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2858" y="407678"/>
            <a:ext cx="7608488" cy="6690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3260C"/>
                </a:solidFill>
              </a:rPr>
              <a:t>ASSESSMENT EXERCISE </a:t>
            </a:r>
            <a:r>
              <a:rPr lang="en-US" dirty="0" smtClean="0"/>
              <a:t>– (Addiction Centre and University of Calgary)</a:t>
            </a:r>
          </a:p>
          <a:p>
            <a:endParaRPr lang="en-US" dirty="0"/>
          </a:p>
          <a:p>
            <a:r>
              <a:rPr lang="en-US" dirty="0" smtClean="0"/>
              <a:t>Complete this checklist to find out if you are heading for financial trouble. </a:t>
            </a:r>
          </a:p>
          <a:p>
            <a:endParaRPr lang="en-US" sz="1000" dirty="0"/>
          </a:p>
          <a:p>
            <a:r>
              <a:rPr lang="en-US" dirty="0" smtClean="0"/>
              <a:t>Over the last 12 months:</a:t>
            </a:r>
          </a:p>
          <a:p>
            <a:endParaRPr lang="en-US" sz="1200" dirty="0"/>
          </a:p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Have you missed any of your monthly credit payments?</a:t>
            </a:r>
          </a:p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Are any of your credit cards near or over the limit?</a:t>
            </a:r>
          </a:p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Are you using credit cards to pay for daily needs (food, gas, clothing)?</a:t>
            </a:r>
          </a:p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Are you using your bank overdraft for day-to-day living?</a:t>
            </a:r>
          </a:p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Are you getting behind in your rent/mortgage or utility payments?</a:t>
            </a:r>
          </a:p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Have you used one credit card to pay off another?</a:t>
            </a:r>
          </a:p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Have you been borrowing money from family or friends to get by?</a:t>
            </a:r>
          </a:p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Have you been refused credit because of your credit rating?</a:t>
            </a:r>
          </a:p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Do you worry about money and your debts?</a:t>
            </a:r>
          </a:p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Are any of your creditors threatening legal action against you?</a:t>
            </a:r>
          </a:p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Are you getting phone calls or letters from collectors about overdue payments?</a:t>
            </a:r>
          </a:p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Do you and your spouse, or other family members or friends, argue about your debts/financial situation?</a:t>
            </a:r>
          </a:p>
          <a:p>
            <a:pPr marL="285750" indent="-285750">
              <a:buFont typeface="Wingdings" charset="2"/>
              <a:buChar char="q"/>
            </a:pPr>
            <a:endParaRPr lang="en-US" sz="1400" dirty="0"/>
          </a:p>
          <a:p>
            <a:r>
              <a:rPr lang="en-US" i="1" dirty="0" smtClean="0"/>
              <a:t>Answering YES to any of the questions may mean you need to take steps to prevent or solve financial problems. 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6302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731519"/>
            <a:ext cx="6918728" cy="3322231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n-US" sz="2400" i="1" dirty="0" smtClean="0">
              <a:solidFill>
                <a:srgbClr val="FF6600"/>
              </a:solidFill>
              <a:latin typeface="Arial" charset="0"/>
              <a:cs typeface="Arial" charset="0"/>
            </a:endParaRPr>
          </a:p>
          <a:p>
            <a:pPr marL="82296" indent="0">
              <a:buNone/>
            </a:pPr>
            <a:r>
              <a:rPr lang="en-US" sz="2400" i="1" dirty="0" smtClean="0">
                <a:solidFill>
                  <a:srgbClr val="FF6600"/>
                </a:solidFill>
                <a:latin typeface="Arial" charset="0"/>
                <a:cs typeface="Arial" charset="0"/>
              </a:rPr>
              <a:t>”Commitment”</a:t>
            </a:r>
            <a:r>
              <a:rPr lang="en-US" sz="2400" dirty="0" smtClean="0">
                <a:latin typeface="Arial" charset="0"/>
                <a:cs typeface="Arial" charset="0"/>
              </a:rPr>
              <a:t> is what transforms a promise into reality”.   ~ Abraham Lincoln</a:t>
            </a:r>
          </a:p>
          <a:p>
            <a:pPr marL="82296" indent="0">
              <a:buNone/>
            </a:pPr>
            <a:endParaRPr lang="en-US" sz="1400" dirty="0">
              <a:latin typeface="Arial" charset="0"/>
              <a:cs typeface="Arial" charset="0"/>
            </a:endParaRPr>
          </a:p>
          <a:p>
            <a:r>
              <a:rPr lang="en-US" sz="2400" dirty="0" smtClean="0">
                <a:latin typeface="Arial" charset="0"/>
                <a:cs typeface="Arial" charset="0"/>
              </a:rPr>
              <a:t>Building </a:t>
            </a:r>
            <a:r>
              <a:rPr lang="en-US" sz="2400" dirty="0">
                <a:latin typeface="Arial" charset="0"/>
                <a:cs typeface="Arial" charset="0"/>
              </a:rPr>
              <a:t>strengths, </a:t>
            </a:r>
            <a:r>
              <a:rPr lang="en-US" sz="2400" dirty="0" smtClean="0">
                <a:latin typeface="Arial" charset="0"/>
                <a:cs typeface="Arial" charset="0"/>
              </a:rPr>
              <a:t>recognizing options, making healthy choices</a:t>
            </a:r>
            <a:r>
              <a:rPr lang="en-US" sz="2400" dirty="0">
                <a:latin typeface="Arial" charset="0"/>
                <a:cs typeface="Arial" charset="0"/>
              </a:rPr>
              <a:t>, </a:t>
            </a:r>
            <a:r>
              <a:rPr lang="en-US" sz="2400" dirty="0" smtClean="0">
                <a:latin typeface="Arial" charset="0"/>
                <a:cs typeface="Arial" charset="0"/>
              </a:rPr>
              <a:t>creating goals, and developing strategies </a:t>
            </a:r>
            <a:r>
              <a:rPr lang="mr-IN" sz="2400" dirty="0" smtClean="0">
                <a:latin typeface="Arial" charset="0"/>
                <a:cs typeface="Arial" charset="0"/>
              </a:rPr>
              <a:t>–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latin typeface="Arial" charset="0"/>
                <a:cs typeface="Arial" charset="0"/>
              </a:rPr>
              <a:t>all lead toward financial transformation</a:t>
            </a:r>
          </a:p>
        </p:txBody>
      </p:sp>
      <p:pic>
        <p:nvPicPr>
          <p:cNvPr id="4" name="Picture 3" descr="mage result for commitmen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698" y="4200272"/>
            <a:ext cx="5128618" cy="236061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31046" y="323478"/>
            <a:ext cx="7030682" cy="52308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32D2E"/>
                </a:solidFill>
              </a:rPr>
              <a:t>Commitment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4493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5825" y="501757"/>
            <a:ext cx="744387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3260C"/>
                </a:solidFill>
              </a:rPr>
              <a:t>RESOURCES</a:t>
            </a:r>
            <a:r>
              <a:rPr lang="en-US" sz="2400" b="1" dirty="0" smtClean="0">
                <a:solidFill>
                  <a:srgbClr val="C3260C"/>
                </a:solidFill>
              </a:rPr>
              <a:t> </a:t>
            </a:r>
            <a:endParaRPr lang="en-US" sz="2400" b="1" dirty="0">
              <a:solidFill>
                <a:srgbClr val="C3260C"/>
              </a:solidFill>
            </a:endParaRPr>
          </a:p>
          <a:p>
            <a:endParaRPr lang="en-US" sz="2000" dirty="0" smtClean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Getting Out of Debt: A step-by-step guide. Ceridian Corp. (booklet)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Personal Financial Strategies for the Loved Ones of Problem Gamblers.  National Council on Problem Gambling (booklet) 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Problem Gamblers and Their Finances: A guide for treatment professionals.  National Council on Problem Gambling (booklet)  </a:t>
            </a:r>
            <a:endParaRPr lang="en-US" sz="2000" dirty="0" smtClean="0"/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Staying on Track: a guide to remaining gambling free by taking control of your finances.  Addiction Centre and the University of Calgary (booklet</a:t>
            </a:r>
            <a:r>
              <a:rPr lang="en-US" sz="2000" dirty="0" smtClean="0"/>
              <a:t>)  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Self-help: www.gamblersanonymous.org  (problem gamblers)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</a:t>
            </a:r>
            <a:r>
              <a:rPr lang="en-US" sz="2000" dirty="0" err="1" smtClean="0"/>
              <a:t>www.gam-anon.org</a:t>
            </a:r>
            <a:r>
              <a:rPr lang="en-US" sz="2000" dirty="0" smtClean="0"/>
              <a:t> (family and others with concern)</a:t>
            </a:r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4023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C32D2E"/>
                </a:solidFill>
              </a:rPr>
              <a:t>QUESTIONS?</a:t>
            </a:r>
            <a:endParaRPr lang="en-US" dirty="0">
              <a:solidFill>
                <a:srgbClr val="C32D2E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5131" b="5131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0725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5055" y="680969"/>
            <a:ext cx="642198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 smtClean="0">
              <a:cs typeface="Arial Rounded MT Bold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C32D2E"/>
                </a:solidFill>
                <a:cs typeface="Arial Rounded MT Bold"/>
              </a:rPr>
              <a:t>Kayte </a:t>
            </a:r>
            <a:r>
              <a:rPr lang="en-US" sz="2400" b="1" dirty="0">
                <a:solidFill>
                  <a:srgbClr val="C32D2E"/>
                </a:solidFill>
                <a:cs typeface="Arial Rounded MT Bold"/>
              </a:rPr>
              <a:t>Conroy, PhD, LMHC, CRC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cs typeface="Arial Rounded MT Bold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cs typeface="Arial Rounded MT Bold"/>
              </a:rPr>
              <a:t>Private Practice: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cs typeface="Arial Rounded MT Bold"/>
              </a:rPr>
              <a:t>Maple View Center, LLC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cs typeface="Arial Rounded MT Bold"/>
              </a:rPr>
              <a:t>100 Corporate Parkway, Suite 318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cs typeface="Arial Rounded MT Bold"/>
              </a:rPr>
              <a:t>Amherst, NY  14226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cs typeface="Arial Rounded MT Bold"/>
              </a:rPr>
              <a:t>716-783-8292 </a:t>
            </a:r>
            <a:r>
              <a:rPr lang="en-US" sz="2000" dirty="0" smtClean="0">
                <a:cs typeface="Arial Rounded MT Bold"/>
              </a:rPr>
              <a:t>ext. 318</a:t>
            </a:r>
            <a:endParaRPr lang="en-US" sz="2000" dirty="0">
              <a:cs typeface="Arial Rounded MT Bold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cs typeface="Arial Rounded MT Bold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cs typeface="Arial Rounded MT Bold"/>
              </a:rPr>
              <a:t>University at Buffalo - SUNY</a:t>
            </a:r>
            <a:endParaRPr lang="en-US" sz="2000" b="1" dirty="0">
              <a:cs typeface="Arial Rounded MT Bold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cs typeface="Arial Rounded MT Bold"/>
              </a:rPr>
              <a:t>Counseling, School &amp;</a:t>
            </a:r>
            <a:r>
              <a:rPr lang="en-US" sz="2000" dirty="0" smtClean="0">
                <a:cs typeface="Arial Rounded MT Bold"/>
              </a:rPr>
              <a:t> </a:t>
            </a:r>
            <a:r>
              <a:rPr lang="en-US" sz="2000" dirty="0">
                <a:cs typeface="Arial Rounded MT Bold"/>
              </a:rPr>
              <a:t>Educational Psychology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cs typeface="Arial Rounded MT Bold"/>
              </a:rPr>
              <a:t>410 Baldy Hall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cs typeface="Arial Rounded MT Bold"/>
              </a:rPr>
              <a:t>Buffalo</a:t>
            </a:r>
            <a:r>
              <a:rPr lang="en-US" sz="2000" dirty="0">
                <a:cs typeface="Arial Rounded MT Bold"/>
              </a:rPr>
              <a:t>, NY  14260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cs typeface="Arial Rounded MT Bold"/>
              </a:rPr>
              <a:t>716-645-1115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cs typeface="Arial Rounded MT Bold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cs typeface="Arial Rounded MT Bold"/>
              </a:rPr>
              <a:t>DrKayte@gmail.com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 Rounded MT Bold"/>
              </a:rPr>
              <a:t>kconroy@buffalo.edu</a:t>
            </a:r>
          </a:p>
        </p:txBody>
      </p:sp>
      <p:pic>
        <p:nvPicPr>
          <p:cNvPr id="3" name="Picture 5" descr="images.jpeg"/>
          <p:cNvPicPr>
            <a:picLocks noChangeAspect="1"/>
          </p:cNvPicPr>
          <p:nvPr/>
        </p:nvPicPr>
        <p:blipFill>
          <a:blip r:embed="rId2"/>
          <a:srcRect t="17538" b="17538"/>
          <a:stretch>
            <a:fillRect/>
          </a:stretch>
        </p:blipFill>
        <p:spPr bwMode="auto">
          <a:xfrm>
            <a:off x="5568215" y="4604623"/>
            <a:ext cx="2119364" cy="1288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94507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4013" y="390723"/>
            <a:ext cx="814998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3260C"/>
                </a:solidFill>
              </a:rPr>
              <a:t>			TERMS</a:t>
            </a:r>
            <a:endParaRPr lang="en-US" sz="2800" b="1" dirty="0">
              <a:solidFill>
                <a:srgbClr val="C3260C"/>
              </a:solidFill>
            </a:endParaRPr>
          </a:p>
          <a:p>
            <a:endParaRPr lang="en-US" sz="2400" dirty="0" smtClean="0"/>
          </a:p>
          <a:p>
            <a:pPr marL="285750" indent="-285750">
              <a:buFont typeface="Wingdings" charset="2"/>
              <a:buChar char="v"/>
            </a:pPr>
            <a:r>
              <a:rPr lang="en-US" sz="2400" b="1" dirty="0" smtClean="0">
                <a:solidFill>
                  <a:srgbClr val="C3260C"/>
                </a:solidFill>
              </a:rPr>
              <a:t> Gambling Disorder </a:t>
            </a:r>
            <a:r>
              <a:rPr lang="en-US" sz="2400" dirty="0" smtClean="0"/>
              <a:t>– new term used in the DSM-5</a:t>
            </a:r>
          </a:p>
          <a:p>
            <a:r>
              <a:rPr lang="en-US" sz="2400" dirty="0" smtClean="0"/>
              <a:t>        Classified under </a:t>
            </a:r>
            <a:r>
              <a:rPr lang="en-US" sz="2400" i="1" dirty="0" smtClean="0"/>
              <a:t>Substance Related and </a:t>
            </a:r>
            <a:r>
              <a:rPr lang="en-US" sz="2400" i="1" dirty="0" smtClean="0"/>
              <a:t>Addictive Disorders</a:t>
            </a:r>
          </a:p>
          <a:p>
            <a:r>
              <a:rPr lang="en-US" sz="2400" i="1" dirty="0"/>
              <a:t> </a:t>
            </a:r>
            <a:r>
              <a:rPr lang="en-US" sz="2400" i="1" dirty="0" smtClean="0"/>
              <a:t>   </a:t>
            </a:r>
            <a:r>
              <a:rPr lang="en-US" sz="2400" i="1" dirty="0" smtClean="0"/>
              <a:t>     </a:t>
            </a:r>
            <a:r>
              <a:rPr lang="en-US" sz="2400" dirty="0" smtClean="0"/>
              <a:t>aka “problem gambler</a:t>
            </a:r>
            <a:r>
              <a:rPr lang="en-US" sz="2400" dirty="0" smtClean="0"/>
              <a:t>” or “disordered gambling”</a:t>
            </a:r>
            <a:endParaRPr lang="en-US" sz="2400" dirty="0" smtClean="0"/>
          </a:p>
          <a:p>
            <a:endParaRPr lang="en-US" sz="1200" dirty="0" smtClean="0"/>
          </a:p>
          <a:p>
            <a:pPr marL="285750" indent="-285750">
              <a:buFont typeface="Wingdings" charset="2"/>
              <a:buChar char="v"/>
            </a:pPr>
            <a:r>
              <a:rPr lang="en-US" sz="2400" b="1" dirty="0" smtClean="0">
                <a:solidFill>
                  <a:srgbClr val="C3260C"/>
                </a:solidFill>
              </a:rPr>
              <a:t> “</a:t>
            </a:r>
            <a:r>
              <a:rPr lang="en-US" sz="2400" b="1" dirty="0">
                <a:solidFill>
                  <a:srgbClr val="C3260C"/>
                </a:solidFill>
              </a:rPr>
              <a:t>Treatment” </a:t>
            </a:r>
            <a:r>
              <a:rPr lang="en-US" sz="2400" dirty="0"/>
              <a:t>– used here as a generic </a:t>
            </a:r>
            <a:r>
              <a:rPr lang="en-US" sz="2400" dirty="0" smtClean="0"/>
              <a:t>term for framework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</a:t>
            </a:r>
            <a:r>
              <a:rPr lang="en-US" sz="2400" dirty="0"/>
              <a:t>(support</a:t>
            </a:r>
            <a:r>
              <a:rPr lang="en-US" sz="2400" dirty="0" smtClean="0"/>
              <a:t>, </a:t>
            </a:r>
            <a:r>
              <a:rPr lang="en-US" sz="2400" dirty="0"/>
              <a:t>non-judgmental, wellness model)</a:t>
            </a:r>
          </a:p>
          <a:p>
            <a:endParaRPr lang="en-US" sz="1200" dirty="0"/>
          </a:p>
          <a:p>
            <a:pPr marL="285750" indent="-285750">
              <a:buFont typeface="Wingdings" charset="2"/>
              <a:buChar char="v"/>
            </a:pPr>
            <a:r>
              <a:rPr lang="en-US" sz="2400" b="1" dirty="0" smtClean="0">
                <a:solidFill>
                  <a:srgbClr val="C3260C"/>
                </a:solidFill>
              </a:rPr>
              <a:t> Action vs. Escape gambler </a:t>
            </a:r>
            <a:r>
              <a:rPr lang="en-US" sz="2400" dirty="0" smtClean="0"/>
              <a:t>(</a:t>
            </a:r>
            <a:r>
              <a:rPr lang="en-US" sz="2400" dirty="0"/>
              <a:t>Arizona Council on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  Problem </a:t>
            </a:r>
            <a:r>
              <a:rPr lang="en-US" sz="2400" dirty="0"/>
              <a:t>Gambling, Inc</a:t>
            </a:r>
            <a:r>
              <a:rPr lang="en-US" sz="2400" dirty="0" smtClean="0"/>
              <a:t>.) Web </a:t>
            </a:r>
            <a:r>
              <a:rPr lang="en-US" sz="2400" dirty="0"/>
              <a:t>Site </a:t>
            </a:r>
            <a:r>
              <a:rPr lang="en-US" sz="2400" u="sng" dirty="0" smtClean="0"/>
              <a:t>www.azccg.org</a:t>
            </a:r>
          </a:p>
          <a:p>
            <a:endParaRPr lang="en-US" sz="1200" u="sng" dirty="0"/>
          </a:p>
          <a:p>
            <a:pPr marL="342900" indent="-342900">
              <a:buFont typeface="Wingdings" charset="2"/>
              <a:buChar char="v"/>
            </a:pPr>
            <a:r>
              <a:rPr lang="en-US" sz="2400" b="1" dirty="0" smtClean="0">
                <a:solidFill>
                  <a:srgbClr val="C3260C"/>
                </a:solidFill>
              </a:rPr>
              <a:t>Value System </a:t>
            </a:r>
            <a:r>
              <a:rPr lang="en-US" sz="2400" dirty="0" smtClean="0"/>
              <a:t>–must be non-judgmental; based on 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       symptoms of the disorder and what is important to the  </a:t>
            </a:r>
          </a:p>
          <a:p>
            <a:r>
              <a:rPr lang="en-US" sz="2400" dirty="0" smtClean="0"/>
              <a:t>        client; not necessarily </a:t>
            </a:r>
            <a:r>
              <a:rPr lang="en-US" sz="2400" i="1" dirty="0" smtClean="0"/>
              <a:t>your</a:t>
            </a:r>
            <a:r>
              <a:rPr lang="en-US" sz="2400" dirty="0" smtClean="0"/>
              <a:t> personal preference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566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7180" y="533117"/>
            <a:ext cx="7514098" cy="5940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3260C"/>
                </a:solidFill>
              </a:rPr>
              <a:t>Gambling Disorder  </a:t>
            </a:r>
          </a:p>
          <a:p>
            <a:pPr algn="ctr"/>
            <a:r>
              <a:rPr lang="en-US" sz="2800" b="1" dirty="0" smtClean="0">
                <a:solidFill>
                  <a:srgbClr val="C3260C"/>
                </a:solidFill>
              </a:rPr>
              <a:t>DSM-5 Diagnostic Criteria  </a:t>
            </a:r>
            <a:r>
              <a:rPr lang="en-US" dirty="0" smtClean="0"/>
              <a:t>312.31 </a:t>
            </a:r>
            <a:r>
              <a:rPr lang="en-US" dirty="0"/>
              <a:t>(F63.0)</a:t>
            </a:r>
          </a:p>
          <a:p>
            <a:endParaRPr lang="en-US" dirty="0"/>
          </a:p>
          <a:p>
            <a:pPr lvl="0"/>
            <a:r>
              <a:rPr lang="en-US" sz="2400" dirty="0"/>
              <a:t>Persistent and recurrent problematic gambling behavior </a:t>
            </a:r>
            <a:endParaRPr lang="en-US" sz="2400" dirty="0" smtClean="0"/>
          </a:p>
          <a:p>
            <a:pPr lvl="0"/>
            <a:r>
              <a:rPr lang="en-US" sz="2400" dirty="0" smtClean="0"/>
              <a:t>leading </a:t>
            </a:r>
            <a:r>
              <a:rPr lang="en-US" sz="2400" dirty="0"/>
              <a:t>to </a:t>
            </a:r>
            <a:r>
              <a:rPr lang="en-US" sz="2400" dirty="0" smtClean="0"/>
              <a:t>clinically </a:t>
            </a:r>
            <a:r>
              <a:rPr lang="en-US" sz="2400" dirty="0"/>
              <a:t>significant impairment or distress, as </a:t>
            </a:r>
            <a:endParaRPr lang="en-US" sz="2400" dirty="0" smtClean="0"/>
          </a:p>
          <a:p>
            <a:pPr lvl="0"/>
            <a:r>
              <a:rPr lang="en-US" sz="2400" dirty="0" smtClean="0"/>
              <a:t>indicated </a:t>
            </a:r>
            <a:r>
              <a:rPr lang="en-US" sz="2400" dirty="0"/>
              <a:t>by the individual </a:t>
            </a:r>
            <a:r>
              <a:rPr lang="en-US" sz="2400" dirty="0" smtClean="0"/>
              <a:t>exhibiting </a:t>
            </a:r>
            <a:r>
              <a:rPr lang="en-US" sz="2400" dirty="0"/>
              <a:t>four (or more) </a:t>
            </a:r>
            <a:endParaRPr lang="en-US" sz="2400" dirty="0" smtClean="0"/>
          </a:p>
          <a:p>
            <a:pPr lvl="0"/>
            <a:r>
              <a:rPr lang="en-US" sz="2400" dirty="0" smtClean="0"/>
              <a:t>of </a:t>
            </a:r>
            <a:r>
              <a:rPr lang="en-US" sz="2400" dirty="0"/>
              <a:t>the following </a:t>
            </a:r>
            <a:r>
              <a:rPr lang="en-US" sz="2400" dirty="0" smtClean="0"/>
              <a:t>nine criteria in </a:t>
            </a:r>
            <a:r>
              <a:rPr lang="en-US" sz="2400" dirty="0"/>
              <a:t>a 12-month period:</a:t>
            </a:r>
          </a:p>
          <a:p>
            <a:pPr lvl="1"/>
            <a:endParaRPr lang="en-US" dirty="0"/>
          </a:p>
          <a:p>
            <a:pPr marL="800100" lvl="1" indent="-342900">
              <a:buAutoNum type="arabicPeriod"/>
            </a:pPr>
            <a:r>
              <a:rPr lang="en-US" sz="2400" dirty="0" smtClean="0"/>
              <a:t>Needs </a:t>
            </a:r>
            <a:r>
              <a:rPr lang="en-US" sz="2400" dirty="0"/>
              <a:t>to gamble with </a:t>
            </a:r>
            <a:r>
              <a:rPr lang="en-US" sz="2400" dirty="0">
                <a:solidFill>
                  <a:srgbClr val="C32D2E"/>
                </a:solidFill>
              </a:rPr>
              <a:t>increasing amounts of money </a:t>
            </a:r>
            <a:endParaRPr lang="en-US" sz="2400" dirty="0" smtClean="0">
              <a:solidFill>
                <a:srgbClr val="C32D2E"/>
              </a:solidFill>
            </a:endParaRPr>
          </a:p>
          <a:p>
            <a:pPr lvl="1"/>
            <a:r>
              <a:rPr lang="en-US" sz="2400" dirty="0" smtClean="0"/>
              <a:t>in </a:t>
            </a:r>
            <a:r>
              <a:rPr lang="en-US" sz="2400" dirty="0"/>
              <a:t>order to </a:t>
            </a:r>
            <a:r>
              <a:rPr lang="en-US" sz="2400" dirty="0" smtClean="0"/>
              <a:t>achieve </a:t>
            </a:r>
            <a:r>
              <a:rPr lang="en-US" sz="2400" dirty="0"/>
              <a:t>desired excitement</a:t>
            </a:r>
            <a:r>
              <a:rPr lang="en-US" sz="2400" dirty="0" smtClean="0"/>
              <a:t>.   (</a:t>
            </a:r>
            <a:r>
              <a:rPr lang="en-US" sz="2400" i="1" dirty="0" smtClean="0"/>
              <a:t>TOLERANCE)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2. Is </a:t>
            </a:r>
            <a:r>
              <a:rPr lang="en-US" sz="2400" dirty="0"/>
              <a:t>restless or irritable when attempting to cut down </a:t>
            </a:r>
            <a:endParaRPr lang="en-US" sz="2400" dirty="0" smtClean="0"/>
          </a:p>
          <a:p>
            <a:pPr lvl="1"/>
            <a:r>
              <a:rPr lang="en-US" sz="2400" dirty="0" smtClean="0"/>
              <a:t>or </a:t>
            </a:r>
            <a:r>
              <a:rPr lang="en-US" sz="2400" dirty="0"/>
              <a:t>stop gambling</a:t>
            </a:r>
            <a:r>
              <a:rPr lang="en-US" sz="2400" dirty="0" smtClean="0"/>
              <a:t>.   (</a:t>
            </a:r>
            <a:r>
              <a:rPr lang="en-US" sz="2400" i="1" dirty="0" smtClean="0"/>
              <a:t>WITHDRAWAL)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3. Has </a:t>
            </a:r>
            <a:r>
              <a:rPr lang="en-US" sz="2400" dirty="0"/>
              <a:t>made repeated unsuccessful efforts to control, </a:t>
            </a:r>
            <a:endParaRPr lang="en-US" sz="2400" dirty="0" smtClean="0"/>
          </a:p>
          <a:p>
            <a:pPr lvl="1"/>
            <a:r>
              <a:rPr lang="en-US" sz="2400" dirty="0" smtClean="0"/>
              <a:t>cut </a:t>
            </a:r>
            <a:r>
              <a:rPr lang="en-US" sz="2400" dirty="0"/>
              <a:t>back, or </a:t>
            </a:r>
            <a:r>
              <a:rPr lang="en-US" sz="2400" dirty="0" smtClean="0"/>
              <a:t>stop gambling.  (</a:t>
            </a:r>
            <a:r>
              <a:rPr lang="en-US" sz="2400" i="1" dirty="0" smtClean="0"/>
              <a:t>RELAPSE)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231824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5724" y="358163"/>
            <a:ext cx="7994131" cy="6540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800" b="1" dirty="0" smtClean="0">
                <a:solidFill>
                  <a:srgbClr val="C3260C"/>
                </a:solidFill>
              </a:rPr>
              <a:t>DSM-5 Criteria – continued   </a:t>
            </a:r>
            <a:endParaRPr lang="en-US" sz="2800" dirty="0" smtClean="0"/>
          </a:p>
          <a:p>
            <a:pPr marL="914400" lvl="1" indent="-457200">
              <a:buAutoNum type="arabicPeriod" startAt="4"/>
            </a:pPr>
            <a:endParaRPr lang="en-US" sz="1100" dirty="0"/>
          </a:p>
          <a:p>
            <a:pPr marL="914400" lvl="1" indent="-457200">
              <a:buAutoNum type="arabicPeriod" startAt="4"/>
            </a:pPr>
            <a:r>
              <a:rPr lang="en-US" sz="2000" dirty="0" smtClean="0"/>
              <a:t>Is often preoccupied with gambling (e.g., having persistent thoughts of reliving past gambling experiences, handicapping or planning the next venture, </a:t>
            </a:r>
            <a:r>
              <a:rPr lang="en-US" sz="2000" dirty="0" smtClean="0">
                <a:solidFill>
                  <a:srgbClr val="C32D2E"/>
                </a:solidFill>
              </a:rPr>
              <a:t>thinking of ways to get money </a:t>
            </a:r>
            <a:r>
              <a:rPr lang="en-US" sz="2000" dirty="0" smtClean="0"/>
              <a:t>with which to gamble).</a:t>
            </a:r>
          </a:p>
          <a:p>
            <a:pPr lvl="1"/>
            <a:endParaRPr lang="en-US" sz="2000" dirty="0"/>
          </a:p>
          <a:p>
            <a:pPr marL="914400" lvl="1" indent="-457200">
              <a:buAutoNum type="arabicPeriod" startAt="5"/>
            </a:pPr>
            <a:r>
              <a:rPr lang="en-US" sz="2000" dirty="0" smtClean="0"/>
              <a:t>Often </a:t>
            </a:r>
            <a:r>
              <a:rPr lang="en-US" sz="2000" dirty="0"/>
              <a:t>gambles when feeling distressed (e.g., </a:t>
            </a:r>
            <a:r>
              <a:rPr lang="en-US" sz="2000" dirty="0" smtClean="0"/>
              <a:t>helpless</a:t>
            </a:r>
            <a:r>
              <a:rPr lang="en-US" sz="2000" dirty="0"/>
              <a:t>, guilty, anxious, depressed)</a:t>
            </a:r>
            <a:r>
              <a:rPr lang="en-US" sz="2000" dirty="0" smtClean="0"/>
              <a:t>. 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6. </a:t>
            </a:r>
            <a:r>
              <a:rPr lang="en-US" sz="2000" dirty="0" smtClean="0"/>
              <a:t>   After </a:t>
            </a:r>
            <a:r>
              <a:rPr lang="en-US" sz="2000" dirty="0">
                <a:solidFill>
                  <a:srgbClr val="C32D2E"/>
                </a:solidFill>
              </a:rPr>
              <a:t>losing money </a:t>
            </a:r>
            <a:r>
              <a:rPr lang="en-US" sz="2000" dirty="0"/>
              <a:t>gambling, often returns </a:t>
            </a:r>
            <a:r>
              <a:rPr lang="en-US" sz="2000" dirty="0" smtClean="0"/>
              <a:t>another</a:t>
            </a:r>
          </a:p>
          <a:p>
            <a:pPr lvl="1"/>
            <a:r>
              <a:rPr lang="en-US" sz="2000" dirty="0"/>
              <a:t> </a:t>
            </a:r>
            <a:r>
              <a:rPr lang="en-US" sz="2000" dirty="0" smtClean="0"/>
              <a:t>     day </a:t>
            </a:r>
            <a:r>
              <a:rPr lang="en-US" sz="2000" dirty="0"/>
              <a:t>to get even (“chasing” one’s losses)</a:t>
            </a:r>
            <a:r>
              <a:rPr lang="en-US" sz="2000" dirty="0" smtClean="0"/>
              <a:t>.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7.    </a:t>
            </a:r>
            <a:r>
              <a:rPr lang="en-US" sz="2000" dirty="0"/>
              <a:t>Lies to conceal the extent of involvement with gambling.</a:t>
            </a:r>
          </a:p>
          <a:p>
            <a:pPr lvl="1"/>
            <a:endParaRPr lang="en-US" sz="2000" dirty="0"/>
          </a:p>
          <a:p>
            <a:pPr marL="914400" lvl="1" indent="-457200">
              <a:buAutoNum type="arabicPeriod" startAt="8"/>
            </a:pPr>
            <a:r>
              <a:rPr lang="en-US" sz="2000" dirty="0" smtClean="0"/>
              <a:t>Has </a:t>
            </a:r>
            <a:r>
              <a:rPr lang="en-US" sz="2000" dirty="0"/>
              <a:t>jeopardized or lost a significant relationship, </a:t>
            </a:r>
            <a:r>
              <a:rPr lang="en-US" sz="2000" dirty="0">
                <a:solidFill>
                  <a:srgbClr val="C32D2E"/>
                </a:solidFill>
              </a:rPr>
              <a:t>job, </a:t>
            </a:r>
            <a:r>
              <a:rPr lang="en-US" sz="2000" dirty="0" smtClean="0">
                <a:solidFill>
                  <a:srgbClr val="C32D2E"/>
                </a:solidFill>
              </a:rPr>
              <a:t>or</a:t>
            </a:r>
          </a:p>
          <a:p>
            <a:pPr lvl="1"/>
            <a:r>
              <a:rPr lang="en-US" sz="2000" dirty="0">
                <a:solidFill>
                  <a:srgbClr val="C32D2E"/>
                </a:solidFill>
              </a:rPr>
              <a:t> </a:t>
            </a:r>
            <a:r>
              <a:rPr lang="en-US" sz="2000" dirty="0" smtClean="0">
                <a:solidFill>
                  <a:srgbClr val="C32D2E"/>
                </a:solidFill>
              </a:rPr>
              <a:t>     educational </a:t>
            </a:r>
            <a:r>
              <a:rPr lang="en-US" sz="2000" dirty="0">
                <a:solidFill>
                  <a:srgbClr val="C32D2E"/>
                </a:solidFill>
              </a:rPr>
              <a:t>or career</a:t>
            </a:r>
            <a:r>
              <a:rPr lang="en-US" sz="2000" dirty="0"/>
              <a:t> opportunity because of gambling.</a:t>
            </a:r>
          </a:p>
          <a:p>
            <a:pPr lvl="1"/>
            <a:endParaRPr lang="en-US" sz="1400" dirty="0"/>
          </a:p>
          <a:p>
            <a:pPr marL="914400" lvl="1" indent="-457200">
              <a:buAutoNum type="arabicPeriod" startAt="9"/>
            </a:pPr>
            <a:r>
              <a:rPr lang="en-US" sz="2000" dirty="0" smtClean="0"/>
              <a:t>Relies </a:t>
            </a:r>
            <a:r>
              <a:rPr lang="en-US" sz="2000" dirty="0"/>
              <a:t>on others to provide money to </a:t>
            </a:r>
            <a:r>
              <a:rPr lang="en-US" sz="2000" dirty="0">
                <a:solidFill>
                  <a:srgbClr val="C32D2E"/>
                </a:solidFill>
              </a:rPr>
              <a:t>relieve desperate </a:t>
            </a:r>
            <a:r>
              <a:rPr lang="en-US" sz="2000" dirty="0" smtClean="0">
                <a:solidFill>
                  <a:srgbClr val="C32D2E"/>
                </a:solidFill>
              </a:rPr>
              <a:t>financial</a:t>
            </a:r>
          </a:p>
          <a:p>
            <a:pPr lvl="1"/>
            <a:r>
              <a:rPr lang="en-US" sz="2000" dirty="0">
                <a:solidFill>
                  <a:srgbClr val="C32D2E"/>
                </a:solidFill>
              </a:rPr>
              <a:t> </a:t>
            </a:r>
            <a:r>
              <a:rPr lang="en-US" sz="2000" dirty="0" smtClean="0">
                <a:solidFill>
                  <a:srgbClr val="C32D2E"/>
                </a:solidFill>
              </a:rPr>
              <a:t>     situations</a:t>
            </a:r>
            <a:r>
              <a:rPr lang="en-US" sz="2000" dirty="0" smtClean="0"/>
              <a:t> </a:t>
            </a:r>
            <a:r>
              <a:rPr lang="en-US" sz="2000" dirty="0"/>
              <a:t>caused by gambling</a:t>
            </a:r>
            <a:r>
              <a:rPr lang="en-US" sz="2000" dirty="0" smtClean="0"/>
              <a:t>.</a:t>
            </a:r>
            <a:endParaRPr lang="en-US" sz="2000" dirty="0"/>
          </a:p>
          <a:p>
            <a:pPr lvl="1"/>
            <a:r>
              <a:rPr lang="en-US" sz="2000" dirty="0" smtClean="0"/>
              <a:t>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65924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2905" y="195361"/>
            <a:ext cx="7305947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3260C"/>
                </a:solidFill>
              </a:rPr>
              <a:t>RELATIONSHIP BETWEEN </a:t>
            </a:r>
          </a:p>
          <a:p>
            <a:pPr algn="ctr"/>
            <a:r>
              <a:rPr lang="en-US" sz="2400" b="1" dirty="0" smtClean="0">
                <a:solidFill>
                  <a:srgbClr val="C3260C"/>
                </a:solidFill>
              </a:rPr>
              <a:t>MONEY and GAMBLING</a:t>
            </a:r>
            <a:endParaRPr lang="en-US" sz="2400" b="1" dirty="0">
              <a:solidFill>
                <a:srgbClr val="C3260C"/>
              </a:solidFill>
            </a:endParaRPr>
          </a:p>
          <a:p>
            <a:endParaRPr lang="en-US" sz="1200" dirty="0" smtClean="0"/>
          </a:p>
          <a:p>
            <a:pPr marL="285750" indent="-285750">
              <a:buFont typeface="Wingdings" charset="2"/>
              <a:buChar char="v"/>
            </a:pPr>
            <a:r>
              <a:rPr lang="en-US" sz="2400" dirty="0" smtClean="0"/>
              <a:t> </a:t>
            </a:r>
            <a:r>
              <a:rPr lang="en-US" sz="2000" dirty="0" smtClean="0"/>
              <a:t>MONEY is the “substance” being abused</a:t>
            </a:r>
          </a:p>
          <a:p>
            <a:pPr marL="800100" lvl="1" indent="-342900">
              <a:buFont typeface="Wingdings" charset="2"/>
              <a:buChar char="v"/>
            </a:pPr>
            <a:r>
              <a:rPr lang="en-US" sz="2000" i="1" dirty="0" smtClean="0">
                <a:solidFill>
                  <a:srgbClr val="475A8D"/>
                </a:solidFill>
              </a:rPr>
              <a:t>View </a:t>
            </a:r>
            <a:r>
              <a:rPr lang="en-US" sz="2000" i="1" dirty="0" smtClean="0">
                <a:solidFill>
                  <a:srgbClr val="475A8D"/>
                </a:solidFill>
              </a:rPr>
              <a:t>and value of money </a:t>
            </a:r>
            <a:r>
              <a:rPr lang="en-US" sz="2000" dirty="0" smtClean="0"/>
              <a:t>and the </a:t>
            </a:r>
            <a:r>
              <a:rPr lang="en-US" sz="2000" i="1" dirty="0" smtClean="0">
                <a:solidFill>
                  <a:schemeClr val="accent6"/>
                </a:solidFill>
              </a:rPr>
              <a:t>use of </a:t>
            </a:r>
            <a:r>
              <a:rPr lang="en-US" sz="2000" dirty="0" smtClean="0"/>
              <a:t>money must </a:t>
            </a:r>
            <a:r>
              <a:rPr lang="en-US" sz="2000" dirty="0" smtClean="0"/>
              <a:t>be evaluated and </a:t>
            </a:r>
            <a:r>
              <a:rPr lang="en-US" sz="2000" dirty="0" smtClean="0"/>
              <a:t>discussed </a:t>
            </a:r>
            <a:r>
              <a:rPr lang="en-US" sz="2000" dirty="0" smtClean="0"/>
              <a:t>for lasting </a:t>
            </a:r>
            <a:r>
              <a:rPr lang="en-US" sz="2000" dirty="0" smtClean="0"/>
              <a:t>recovery</a:t>
            </a:r>
          </a:p>
          <a:p>
            <a:pPr marL="800100" lvl="1" indent="-342900">
              <a:buFont typeface="Wingdings" charset="2"/>
              <a:buChar char="v"/>
            </a:pPr>
            <a:r>
              <a:rPr lang="en-US" sz="2000" dirty="0"/>
              <a:t>Gambling disorders are not about money; it’s about RISK (double “high”) </a:t>
            </a:r>
            <a:endParaRPr lang="en-US" sz="2000" dirty="0" smtClean="0"/>
          </a:p>
          <a:p>
            <a:pPr marL="285750" indent="-285750">
              <a:buFont typeface="Wingdings" charset="2"/>
              <a:buChar char="v"/>
            </a:pPr>
            <a:endParaRPr lang="en-US" sz="1200" dirty="0"/>
          </a:p>
          <a:p>
            <a:pPr marL="285750" indent="-285750">
              <a:buFont typeface="Wingdings" charset="2"/>
              <a:buChar char="v"/>
            </a:pPr>
            <a:r>
              <a:rPr lang="en-US" sz="2000" dirty="0" smtClean="0"/>
              <a:t> Urges = getting own “money” back vs. getting new supply  </a:t>
            </a:r>
          </a:p>
          <a:p>
            <a:pPr marL="285750" indent="-285750">
              <a:buFont typeface="Wingdings" charset="2"/>
              <a:buChar char="v"/>
            </a:pPr>
            <a:endParaRPr lang="en-US" sz="1200" dirty="0"/>
          </a:p>
          <a:p>
            <a:pPr marL="285750" indent="-285750">
              <a:buFont typeface="Wingdings" charset="2"/>
              <a:buChar char="v"/>
            </a:pPr>
            <a:r>
              <a:rPr lang="en-US" sz="2000" dirty="0" smtClean="0"/>
              <a:t>Gambling </a:t>
            </a:r>
            <a:r>
              <a:rPr lang="en-US" sz="2000" u="sng" dirty="0" smtClean="0"/>
              <a:t>disorders</a:t>
            </a:r>
            <a:r>
              <a:rPr lang="en-US" sz="2000" dirty="0" smtClean="0"/>
              <a:t> are chronic, pervasive, </a:t>
            </a:r>
            <a:r>
              <a:rPr lang="en-US" sz="2000" dirty="0" smtClean="0"/>
              <a:t>and </a:t>
            </a:r>
            <a:r>
              <a:rPr lang="en-US" sz="2000" dirty="0" smtClean="0"/>
              <a:t>ultimately lead to financial </a:t>
            </a:r>
            <a:r>
              <a:rPr lang="en-US" sz="2000" dirty="0" smtClean="0"/>
              <a:t>issues BUT </a:t>
            </a:r>
            <a:r>
              <a:rPr lang="en-US" sz="2000" i="1" dirty="0" smtClean="0"/>
              <a:t>debt</a:t>
            </a:r>
            <a:r>
              <a:rPr lang="en-US" sz="2000" dirty="0" smtClean="0"/>
              <a:t> is not the problem, the gambling or spending</a:t>
            </a:r>
            <a:r>
              <a:rPr lang="en-US" sz="2000" i="1" dirty="0" smtClean="0"/>
              <a:t> behavior </a:t>
            </a:r>
            <a:r>
              <a:rPr lang="en-US" sz="2000" dirty="0" smtClean="0"/>
              <a:t>is</a:t>
            </a:r>
            <a:endParaRPr lang="en-US" sz="2000" dirty="0" smtClean="0"/>
          </a:p>
          <a:p>
            <a:pPr marL="285750" indent="-285750">
              <a:buFont typeface="Wingdings" charset="2"/>
              <a:buChar char="v"/>
            </a:pPr>
            <a:endParaRPr lang="en-US" sz="1200" dirty="0"/>
          </a:p>
          <a:p>
            <a:pPr marL="285750" indent="-285750">
              <a:buFont typeface="Wingdings" charset="2"/>
              <a:buChar char="v"/>
            </a:pPr>
            <a:r>
              <a:rPr lang="en-US" sz="2000" dirty="0" smtClean="0"/>
              <a:t> Gamblers often convince themselves that they have a “financial” problem, not a “gambling” problem (part of the fantasy thinking</a:t>
            </a:r>
            <a:r>
              <a:rPr lang="en-US" sz="2000" dirty="0" smtClean="0"/>
              <a:t>)</a:t>
            </a:r>
          </a:p>
          <a:p>
            <a:pPr marL="742950" lvl="1" indent="-285750">
              <a:buFont typeface="Wingdings" charset="2"/>
              <a:buChar char="v"/>
            </a:pPr>
            <a:r>
              <a:rPr lang="en-US" sz="2000" dirty="0"/>
              <a:t>Financial issues are the result (symptom) no the </a:t>
            </a:r>
            <a:r>
              <a:rPr lang="en-US" sz="2000" dirty="0" smtClean="0"/>
              <a:t>problem</a:t>
            </a:r>
            <a:endParaRPr lang="en-US" sz="2000" dirty="0" smtClean="0"/>
          </a:p>
          <a:p>
            <a:endParaRPr lang="en-US" sz="1200" dirty="0"/>
          </a:p>
          <a:p>
            <a:pPr marL="285750" indent="-285750">
              <a:buFont typeface="Wingdings" charset="2"/>
              <a:buChar char="v"/>
            </a:pPr>
            <a:r>
              <a:rPr lang="en-US" sz="2000" dirty="0" smtClean="0"/>
              <a:t> Bailouts </a:t>
            </a:r>
            <a:r>
              <a:rPr lang="mr-IN" sz="2000" dirty="0" smtClean="0"/>
              <a:t>–</a:t>
            </a:r>
            <a:r>
              <a:rPr lang="en-US" sz="2000" dirty="0" smtClean="0"/>
              <a:t> </a:t>
            </a:r>
            <a:r>
              <a:rPr lang="en-US" sz="2000" dirty="0" smtClean="0"/>
              <a:t>may sabotage </a:t>
            </a:r>
            <a:r>
              <a:rPr lang="en-US" sz="2000" dirty="0" smtClean="0"/>
              <a:t>any progress </a:t>
            </a:r>
            <a:r>
              <a:rPr lang="en-US" sz="2000" dirty="0" smtClean="0"/>
              <a:t>with</a:t>
            </a:r>
            <a:r>
              <a:rPr lang="en-US" sz="2000" dirty="0" smtClean="0"/>
              <a:t> </a:t>
            </a:r>
            <a:r>
              <a:rPr lang="en-US" sz="2000" dirty="0" smtClean="0"/>
              <a:t>making changes in gambling behavior or improving financial situation (sets up risk and prevents accountability and responsibility) 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20144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5139" y="360638"/>
            <a:ext cx="7647163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3260C"/>
                </a:solidFill>
              </a:rPr>
              <a:t>CONCEPTS – to avoid financial sabotage</a:t>
            </a:r>
          </a:p>
          <a:p>
            <a:endParaRPr lang="en-US" dirty="0"/>
          </a:p>
          <a:p>
            <a:pPr marL="285750" indent="-285750">
              <a:buFont typeface="Wingdings" charset="2"/>
              <a:buChar char="v"/>
            </a:pPr>
            <a:r>
              <a:rPr lang="en-US" sz="2000" dirty="0"/>
              <a:t>P</a:t>
            </a:r>
            <a:r>
              <a:rPr lang="en-US" sz="2000" dirty="0" smtClean="0"/>
              <a:t>roper assessment of RISK (positive and negative)</a:t>
            </a:r>
          </a:p>
          <a:p>
            <a:endParaRPr lang="en-US" sz="2000" dirty="0" smtClean="0"/>
          </a:p>
          <a:p>
            <a:pPr marL="285750" indent="-285750">
              <a:buFont typeface="Wingdings" charset="2"/>
              <a:buChar char="v"/>
            </a:pPr>
            <a:r>
              <a:rPr lang="en-US" sz="2000" dirty="0" smtClean="0"/>
              <a:t>Personality assessment; grandiose or quiet (action vs. escape, slide 4)</a:t>
            </a:r>
          </a:p>
          <a:p>
            <a:endParaRPr lang="en-US" sz="2000" dirty="0" smtClean="0"/>
          </a:p>
          <a:p>
            <a:pPr marL="285750" indent="-285750">
              <a:buFont typeface="Wingdings" charset="2"/>
              <a:buChar char="v"/>
            </a:pPr>
            <a:r>
              <a:rPr lang="en-US" sz="2000" dirty="0" smtClean="0"/>
              <a:t>Immediate gratification, impulse control</a:t>
            </a:r>
          </a:p>
          <a:p>
            <a:pPr marL="285750" indent="-285750">
              <a:buFont typeface="Wingdings" charset="2"/>
              <a:buChar char="v"/>
            </a:pPr>
            <a:endParaRPr lang="en-US" sz="2000" dirty="0"/>
          </a:p>
          <a:p>
            <a:pPr marL="285750" indent="-285750">
              <a:buFont typeface="Wingdings" charset="2"/>
              <a:buChar char="v"/>
            </a:pPr>
            <a:r>
              <a:rPr lang="en-US" sz="2000" dirty="0" smtClean="0"/>
              <a:t>Role of stress, lack of organization, poor focus and/or impulse control</a:t>
            </a:r>
          </a:p>
          <a:p>
            <a:endParaRPr lang="en-US" sz="2000" dirty="0"/>
          </a:p>
          <a:p>
            <a:pPr marL="285750" indent="-285750">
              <a:buFont typeface="Wingdings" charset="2"/>
              <a:buChar char="v"/>
            </a:pPr>
            <a:r>
              <a:rPr lang="en-US" sz="2000" dirty="0" smtClean="0"/>
              <a:t>Explanations vs. excuses </a:t>
            </a:r>
          </a:p>
          <a:p>
            <a:pPr marL="285750" indent="-285750">
              <a:buFont typeface="Wingdings" charset="2"/>
              <a:buChar char="v"/>
            </a:pPr>
            <a:endParaRPr lang="en-US" sz="2000" dirty="0"/>
          </a:p>
          <a:p>
            <a:pPr marL="285750" indent="-285750">
              <a:buFont typeface="Wingdings" charset="2"/>
              <a:buChar char="v"/>
            </a:pPr>
            <a:r>
              <a:rPr lang="en-US" sz="2000" dirty="0" smtClean="0"/>
              <a:t>Acceptance </a:t>
            </a:r>
            <a:r>
              <a:rPr lang="en-US" sz="2000" dirty="0"/>
              <a:t>of lies and manipulation -</a:t>
            </a:r>
            <a:r>
              <a:rPr lang="en-US" sz="2000" dirty="0" smtClean="0"/>
              <a:t> common </a:t>
            </a:r>
            <a:r>
              <a:rPr lang="en-US" sz="2000" i="1" dirty="0" smtClean="0"/>
              <a:t>symptom/warning sign</a:t>
            </a:r>
          </a:p>
          <a:p>
            <a:r>
              <a:rPr lang="en-US" sz="2000" dirty="0" smtClean="0"/>
              <a:t>  (Examine </a:t>
            </a:r>
            <a:r>
              <a:rPr lang="en-US" sz="2000" dirty="0"/>
              <a:t>from many perspectives </a:t>
            </a:r>
            <a:r>
              <a:rPr lang="mr-IN" sz="2000" dirty="0"/>
              <a:t>–</a:t>
            </a:r>
            <a:r>
              <a:rPr lang="en-US" sz="2000" dirty="0"/>
              <a:t> gambler, family, clinician, or </a:t>
            </a:r>
            <a:r>
              <a:rPr lang="en-US" sz="2000" dirty="0" smtClean="0"/>
              <a:t>others)</a:t>
            </a:r>
          </a:p>
          <a:p>
            <a:pPr marL="285750" indent="-285750">
              <a:buFont typeface="Wingdings" charset="2"/>
              <a:buChar char="v"/>
            </a:pPr>
            <a:endParaRPr lang="en-US" sz="2000" dirty="0"/>
          </a:p>
          <a:p>
            <a:pPr marL="285750" indent="-285750">
              <a:buFont typeface="Wingdings" charset="2"/>
              <a:buChar char="v"/>
            </a:pPr>
            <a:r>
              <a:rPr lang="en-US" sz="2000" dirty="0" smtClean="0"/>
              <a:t>Replace urges, beware of avoidance and judgment</a:t>
            </a:r>
          </a:p>
          <a:p>
            <a:pPr marL="285750" indent="-285750">
              <a:buFont typeface="Wingdings" charset="2"/>
              <a:buChar char="v"/>
            </a:pPr>
            <a:endParaRPr lang="en-US" sz="2000" dirty="0"/>
          </a:p>
          <a:p>
            <a:pPr marL="285750" indent="-285750">
              <a:buFont typeface="Wingdings" charset="2"/>
              <a:buChar char="v"/>
            </a:pPr>
            <a:r>
              <a:rPr lang="en-US" sz="2000" dirty="0" smtClean="0"/>
              <a:t>Let go of blame and shame </a:t>
            </a:r>
            <a:r>
              <a:rPr lang="mr-IN" sz="2000" dirty="0" smtClean="0"/>
              <a:t>–</a:t>
            </a:r>
            <a:r>
              <a:rPr lang="en-US" sz="2000" dirty="0"/>
              <a:t> </a:t>
            </a:r>
            <a:r>
              <a:rPr lang="en-US" sz="2000" dirty="0" smtClean="0"/>
              <a:t>for relapse prevention or minimization</a:t>
            </a:r>
          </a:p>
          <a:p>
            <a:endParaRPr lang="en-US" sz="2000" dirty="0" smtClean="0"/>
          </a:p>
          <a:p>
            <a:pPr marL="285750" indent="-285750">
              <a:buFont typeface="Wingdings" charset="2"/>
              <a:buChar char="v"/>
            </a:pPr>
            <a:r>
              <a:rPr lang="en-US" sz="2000" dirty="0"/>
              <a:t>Winning vs. losing; Losing vs. winning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462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5825" y="266559"/>
            <a:ext cx="7321471" cy="7099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/>
                </a:solidFill>
              </a:rPr>
              <a:t>SABOTAGE and COST  </a:t>
            </a:r>
          </a:p>
          <a:p>
            <a:pPr algn="ctr"/>
            <a:r>
              <a:rPr lang="en-US" sz="2400" b="1" dirty="0" smtClean="0">
                <a:solidFill>
                  <a:schemeClr val="accent3"/>
                </a:solidFill>
              </a:rPr>
              <a:t>Relates to more than money</a:t>
            </a:r>
          </a:p>
          <a:p>
            <a:endParaRPr lang="en-US" sz="1200" dirty="0"/>
          </a:p>
          <a:p>
            <a:r>
              <a:rPr lang="en-US" sz="2400" dirty="0" smtClean="0"/>
              <a:t>Examine the relationship of deprivation or surplus for the </a:t>
            </a:r>
            <a:r>
              <a:rPr lang="en-US" sz="2400" b="1" dirty="0" smtClean="0">
                <a:solidFill>
                  <a:srgbClr val="C3260C"/>
                </a:solidFill>
              </a:rPr>
              <a:t>“Invisible</a:t>
            </a:r>
            <a:r>
              <a:rPr lang="en-US" sz="2400" b="1" dirty="0">
                <a:solidFill>
                  <a:srgbClr val="C3260C"/>
                </a:solidFill>
              </a:rPr>
              <a:t>” cost </a:t>
            </a:r>
            <a:r>
              <a:rPr lang="en-US" sz="2400" dirty="0"/>
              <a:t>– to the gambler and </a:t>
            </a:r>
            <a:r>
              <a:rPr lang="en-US" sz="2400" dirty="0" smtClean="0"/>
              <a:t>others:</a:t>
            </a:r>
            <a:endParaRPr lang="en-US" sz="2400" dirty="0"/>
          </a:p>
          <a:p>
            <a:endParaRPr lang="en-US" sz="1600" dirty="0" smtClean="0"/>
          </a:p>
          <a:p>
            <a:pPr marL="285750" indent="-285750">
              <a:buFont typeface="Wingdings" charset="2"/>
              <a:buChar char="v"/>
            </a:pPr>
            <a:r>
              <a:rPr lang="en-US" sz="2000" b="1" dirty="0" smtClean="0">
                <a:solidFill>
                  <a:srgbClr val="C3260C"/>
                </a:solidFill>
              </a:rPr>
              <a:t>Emotional resources </a:t>
            </a:r>
            <a:r>
              <a:rPr lang="en-US" sz="2000" dirty="0"/>
              <a:t>- </a:t>
            </a:r>
            <a:r>
              <a:rPr lang="en-US" sz="2000" dirty="0" smtClean="0"/>
              <a:t>such </a:t>
            </a:r>
            <a:r>
              <a:rPr lang="en-US" sz="2000" dirty="0"/>
              <a:t>as </a:t>
            </a:r>
            <a:r>
              <a:rPr lang="en-US" sz="2000" dirty="0" smtClean="0"/>
              <a:t>integrity</a:t>
            </a:r>
            <a:r>
              <a:rPr lang="en-US" sz="2000" dirty="0"/>
              <a:t>, self respect, self </a:t>
            </a:r>
            <a:r>
              <a:rPr lang="en-US" sz="2000" dirty="0" smtClean="0"/>
              <a:t>concept</a:t>
            </a:r>
            <a:r>
              <a:rPr lang="en-US" sz="2000" dirty="0"/>
              <a:t>, self </a:t>
            </a:r>
            <a:r>
              <a:rPr lang="en-US" sz="2000" dirty="0" smtClean="0"/>
              <a:t>esteem</a:t>
            </a:r>
          </a:p>
          <a:p>
            <a:endParaRPr lang="en-US" sz="1200" dirty="0" smtClean="0"/>
          </a:p>
          <a:p>
            <a:pPr marL="285750" indent="-285750">
              <a:buFont typeface="Wingdings" charset="2"/>
              <a:buChar char="v"/>
            </a:pPr>
            <a:r>
              <a:rPr lang="en-US" sz="2000" b="1" dirty="0" smtClean="0">
                <a:solidFill>
                  <a:srgbClr val="C3260C"/>
                </a:solidFill>
              </a:rPr>
              <a:t>Support/pressure from others </a:t>
            </a:r>
            <a:r>
              <a:rPr lang="mr-IN" sz="2000" dirty="0" smtClean="0"/>
              <a:t>–</a:t>
            </a:r>
            <a:r>
              <a:rPr lang="en-US" sz="2000" dirty="0" smtClean="0"/>
              <a:t> positive/negative; past history; who; when</a:t>
            </a:r>
            <a:r>
              <a:rPr lang="en-US" sz="2000" dirty="0"/>
              <a:t>;</a:t>
            </a:r>
            <a:r>
              <a:rPr lang="en-US" sz="2000" dirty="0" smtClean="0"/>
              <a:t> level of investment/influence</a:t>
            </a:r>
          </a:p>
          <a:p>
            <a:endParaRPr lang="en-US" sz="1200" dirty="0"/>
          </a:p>
          <a:p>
            <a:pPr marL="285750" indent="-285750">
              <a:buFont typeface="Wingdings" charset="2"/>
              <a:buChar char="v"/>
            </a:pPr>
            <a:r>
              <a:rPr lang="en-US" sz="2000" b="1" dirty="0" smtClean="0">
                <a:solidFill>
                  <a:srgbClr val="C3260C"/>
                </a:solidFill>
              </a:rPr>
              <a:t>Personal </a:t>
            </a:r>
            <a:r>
              <a:rPr lang="en-US" sz="2000" b="1" dirty="0">
                <a:solidFill>
                  <a:srgbClr val="C3260C"/>
                </a:solidFill>
              </a:rPr>
              <a:t>investment in the outcome </a:t>
            </a:r>
            <a:r>
              <a:rPr lang="en-US" sz="2000" dirty="0"/>
              <a:t>- what do they want, and what are they willing to do to get it? </a:t>
            </a:r>
            <a:endParaRPr lang="en-US" sz="2000" dirty="0" smtClean="0"/>
          </a:p>
          <a:p>
            <a:endParaRPr lang="en-US" sz="1200" dirty="0" smtClean="0"/>
          </a:p>
          <a:p>
            <a:pPr algn="ctr"/>
            <a:r>
              <a:rPr lang="en-US" sz="2000" dirty="0" smtClean="0">
                <a:solidFill>
                  <a:srgbClr val="C32D2E"/>
                </a:solidFill>
              </a:rPr>
              <a:t>Standard of living does NOT equal quality of life</a:t>
            </a:r>
          </a:p>
          <a:p>
            <a:endParaRPr lang="en-US" sz="2000" dirty="0">
              <a:solidFill>
                <a:srgbClr val="C32D2E"/>
              </a:solidFill>
            </a:endParaRP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dirty="0"/>
          </a:p>
        </p:txBody>
      </p:sp>
      <p:pic>
        <p:nvPicPr>
          <p:cNvPr id="3" name="Picture 2" descr="ttp://www.winbet.co.uk/wp-content/uploads/2013/07/chasing-money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642" y="5352713"/>
            <a:ext cx="3093452" cy="1371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5387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5825" y="360638"/>
            <a:ext cx="7352827" cy="7509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32D2E"/>
                </a:solidFill>
              </a:rPr>
              <a:t>BASIC STRATEGIES for financial recovery </a:t>
            </a:r>
            <a:r>
              <a:rPr lang="en-US" sz="2000" dirty="0" smtClean="0">
                <a:solidFill>
                  <a:srgbClr val="C32D2E"/>
                </a:solidFill>
              </a:rPr>
              <a:t>(for problem </a:t>
            </a:r>
            <a:r>
              <a:rPr lang="en-US" sz="2000" dirty="0" smtClean="0">
                <a:solidFill>
                  <a:srgbClr val="C32D2E"/>
                </a:solidFill>
              </a:rPr>
              <a:t>gamblers </a:t>
            </a:r>
            <a:r>
              <a:rPr lang="mr-IN" sz="2000" dirty="0" smtClean="0">
                <a:solidFill>
                  <a:srgbClr val="C32D2E"/>
                </a:solidFill>
              </a:rPr>
              <a:t>–</a:t>
            </a:r>
            <a:r>
              <a:rPr lang="en-US" sz="2000" dirty="0" smtClean="0">
                <a:solidFill>
                  <a:srgbClr val="C32D2E"/>
                </a:solidFill>
              </a:rPr>
              <a:t> </a:t>
            </a:r>
            <a:r>
              <a:rPr lang="en-US" sz="2000" dirty="0" smtClean="0">
                <a:solidFill>
                  <a:srgbClr val="C32D2E"/>
                </a:solidFill>
              </a:rPr>
              <a:t>learning to make</a:t>
            </a:r>
            <a:r>
              <a:rPr lang="en-US" sz="2000" dirty="0" smtClean="0">
                <a:solidFill>
                  <a:srgbClr val="C32D2E"/>
                </a:solidFill>
              </a:rPr>
              <a:t> healthy choices)</a:t>
            </a:r>
            <a:endParaRPr lang="en-US" sz="2000" dirty="0" smtClean="0">
              <a:solidFill>
                <a:srgbClr val="C32D2E"/>
              </a:solidFill>
            </a:endParaRP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Budget – consider developing/implementing </a:t>
            </a:r>
          </a:p>
          <a:p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Credit Counseling – beware of scams</a:t>
            </a:r>
          </a:p>
          <a:p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Communicate with family or others to set/achieve goals and build trust, self-respect (return of integrity)</a:t>
            </a:r>
          </a:p>
          <a:p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Remove temptations to use credit and debit cards</a:t>
            </a:r>
          </a:p>
          <a:p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Consider Gamblers Anonymous “Pressure Relief” or seek a professional financial planner for advice</a:t>
            </a:r>
          </a:p>
          <a:p>
            <a:pPr marL="285750" indent="-285750">
              <a:buFont typeface="Arial"/>
              <a:buChar char="•"/>
            </a:pP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Avoid increasing debt from borrowing money or seeking “loans” </a:t>
            </a:r>
            <a:r>
              <a:rPr lang="mr-IN" sz="2400" dirty="0" smtClean="0"/>
              <a:t>–</a:t>
            </a:r>
            <a:r>
              <a:rPr lang="en-US" sz="2400" dirty="0" smtClean="0"/>
              <a:t> especially if no intention to repay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8010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11441</TotalTime>
  <Words>2477</Words>
  <Application>Microsoft Macintosh PowerPoint</Application>
  <PresentationFormat>On-screen Show (4:3)</PresentationFormat>
  <Paragraphs>397</Paragraphs>
  <Slides>24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Solstice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Commitment </vt:lpstr>
      <vt:lpstr>PowerPoint Presentation</vt:lpstr>
      <vt:lpstr>QUESTIONS?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Strategies</dc:title>
  <dc:creator>Kayte Conroy</dc:creator>
  <cp:lastModifiedBy>Kayte Conroy</cp:lastModifiedBy>
  <cp:revision>89</cp:revision>
  <cp:lastPrinted>2017-11-01T06:38:53Z</cp:lastPrinted>
  <dcterms:created xsi:type="dcterms:W3CDTF">2015-10-30T02:03:59Z</dcterms:created>
  <dcterms:modified xsi:type="dcterms:W3CDTF">2017-11-08T19:00:14Z</dcterms:modified>
</cp:coreProperties>
</file>